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2"/>
  </p:notesMasterIdLst>
  <p:sldIdLst>
    <p:sldId id="256" r:id="rId2"/>
    <p:sldId id="325" r:id="rId3"/>
    <p:sldId id="326" r:id="rId4"/>
    <p:sldId id="327" r:id="rId5"/>
    <p:sldId id="323" r:id="rId6"/>
    <p:sldId id="257" r:id="rId7"/>
    <p:sldId id="259" r:id="rId8"/>
    <p:sldId id="260" r:id="rId9"/>
    <p:sldId id="262" r:id="rId10"/>
    <p:sldId id="320" r:id="rId11"/>
    <p:sldId id="268" r:id="rId12"/>
    <p:sldId id="261" r:id="rId13"/>
    <p:sldId id="264" r:id="rId14"/>
    <p:sldId id="265" r:id="rId15"/>
    <p:sldId id="266" r:id="rId16"/>
    <p:sldId id="267" r:id="rId17"/>
    <p:sldId id="269" r:id="rId18"/>
    <p:sldId id="263" r:id="rId19"/>
    <p:sldId id="329" r:id="rId20"/>
    <p:sldId id="330" r:id="rId21"/>
    <p:sldId id="331" r:id="rId22"/>
    <p:sldId id="321" r:id="rId23"/>
    <p:sldId id="270" r:id="rId24"/>
    <p:sldId id="271" r:id="rId25"/>
    <p:sldId id="272" r:id="rId26"/>
    <p:sldId id="273" r:id="rId27"/>
    <p:sldId id="328" r:id="rId28"/>
    <p:sldId id="324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388" r:id="rId37"/>
    <p:sldId id="332" r:id="rId38"/>
    <p:sldId id="282" r:id="rId39"/>
    <p:sldId id="409" r:id="rId40"/>
    <p:sldId id="333" r:id="rId41"/>
    <p:sldId id="315" r:id="rId42"/>
    <p:sldId id="316" r:id="rId43"/>
    <p:sldId id="317" r:id="rId44"/>
    <p:sldId id="371" r:id="rId45"/>
    <p:sldId id="334" r:id="rId46"/>
    <p:sldId id="335" r:id="rId47"/>
    <p:sldId id="393" r:id="rId48"/>
    <p:sldId id="336" r:id="rId49"/>
    <p:sldId id="337" r:id="rId50"/>
    <p:sldId id="346" r:id="rId51"/>
    <p:sldId id="338" r:id="rId52"/>
    <p:sldId id="339" r:id="rId53"/>
    <p:sldId id="348" r:id="rId54"/>
    <p:sldId id="340" r:id="rId55"/>
    <p:sldId id="423" r:id="rId56"/>
    <p:sldId id="350" r:id="rId57"/>
    <p:sldId id="351" r:id="rId58"/>
    <p:sldId id="352" r:id="rId59"/>
    <p:sldId id="389" r:id="rId60"/>
    <p:sldId id="424" r:id="rId61"/>
    <p:sldId id="425" r:id="rId62"/>
    <p:sldId id="391" r:id="rId63"/>
    <p:sldId id="408" r:id="rId64"/>
    <p:sldId id="412" r:id="rId65"/>
    <p:sldId id="413" r:id="rId66"/>
    <p:sldId id="414" r:id="rId67"/>
    <p:sldId id="370" r:id="rId68"/>
    <p:sldId id="417" r:id="rId69"/>
    <p:sldId id="387" r:id="rId70"/>
    <p:sldId id="416" r:id="rId71"/>
    <p:sldId id="394" r:id="rId72"/>
    <p:sldId id="353" r:id="rId73"/>
    <p:sldId id="415" r:id="rId74"/>
    <p:sldId id="395" r:id="rId75"/>
    <p:sldId id="349" r:id="rId76"/>
    <p:sldId id="342" r:id="rId77"/>
    <p:sldId id="418" r:id="rId78"/>
    <p:sldId id="396" r:id="rId79"/>
    <p:sldId id="343" r:id="rId80"/>
    <p:sldId id="401" r:id="rId81"/>
    <p:sldId id="419" r:id="rId82"/>
    <p:sldId id="406" r:id="rId83"/>
    <p:sldId id="403" r:id="rId84"/>
    <p:sldId id="405" r:id="rId85"/>
    <p:sldId id="404" r:id="rId86"/>
    <p:sldId id="420" r:id="rId87"/>
    <p:sldId id="407" r:id="rId88"/>
    <p:sldId id="354" r:id="rId89"/>
    <p:sldId id="344" r:id="rId90"/>
    <p:sldId id="358" r:id="rId91"/>
    <p:sldId id="397" r:id="rId92"/>
    <p:sldId id="398" r:id="rId93"/>
    <p:sldId id="399" r:id="rId94"/>
    <p:sldId id="400" r:id="rId95"/>
    <p:sldId id="360" r:id="rId96"/>
    <p:sldId id="355" r:id="rId97"/>
    <p:sldId id="356" r:id="rId98"/>
    <p:sldId id="281" r:id="rId99"/>
    <p:sldId id="357" r:id="rId100"/>
    <p:sldId id="369" r:id="rId101"/>
    <p:sldId id="434" r:id="rId102"/>
    <p:sldId id="363" r:id="rId103"/>
    <p:sldId id="364" r:id="rId104"/>
    <p:sldId id="365" r:id="rId105"/>
    <p:sldId id="366" r:id="rId106"/>
    <p:sldId id="367" r:id="rId107"/>
    <p:sldId id="368" r:id="rId108"/>
    <p:sldId id="402" r:id="rId109"/>
    <p:sldId id="283" r:id="rId110"/>
    <p:sldId id="361" r:id="rId111"/>
    <p:sldId id="362" r:id="rId112"/>
    <p:sldId id="284" r:id="rId113"/>
    <p:sldId id="285" r:id="rId114"/>
    <p:sldId id="286" r:id="rId115"/>
    <p:sldId id="287" r:id="rId116"/>
    <p:sldId id="288" r:id="rId117"/>
    <p:sldId id="292" r:id="rId118"/>
    <p:sldId id="291" r:id="rId119"/>
    <p:sldId id="374" r:id="rId120"/>
    <p:sldId id="377" r:id="rId121"/>
    <p:sldId id="441" r:id="rId122"/>
    <p:sldId id="442" r:id="rId123"/>
    <p:sldId id="443" r:id="rId124"/>
    <p:sldId id="444" r:id="rId125"/>
    <p:sldId id="445" r:id="rId126"/>
    <p:sldId id="446" r:id="rId127"/>
    <p:sldId id="447" r:id="rId128"/>
    <p:sldId id="448" r:id="rId129"/>
    <p:sldId id="449" r:id="rId130"/>
    <p:sldId id="450" r:id="rId131"/>
    <p:sldId id="451" r:id="rId132"/>
    <p:sldId id="452" r:id="rId133"/>
    <p:sldId id="453" r:id="rId134"/>
    <p:sldId id="454" r:id="rId135"/>
    <p:sldId id="455" r:id="rId136"/>
    <p:sldId id="456" r:id="rId137"/>
    <p:sldId id="457" r:id="rId138"/>
    <p:sldId id="382" r:id="rId139"/>
    <p:sldId id="383" r:id="rId140"/>
    <p:sldId id="426" r:id="rId141"/>
    <p:sldId id="427" r:id="rId142"/>
    <p:sldId id="428" r:id="rId143"/>
    <p:sldId id="431" r:id="rId144"/>
    <p:sldId id="432" r:id="rId145"/>
    <p:sldId id="433" r:id="rId146"/>
    <p:sldId id="435" r:id="rId147"/>
    <p:sldId id="436" r:id="rId148"/>
    <p:sldId id="437" r:id="rId149"/>
    <p:sldId id="438" r:id="rId150"/>
    <p:sldId id="385" r:id="rId151"/>
    <p:sldId id="429" r:id="rId152"/>
    <p:sldId id="430" r:id="rId153"/>
    <p:sldId id="386" r:id="rId154"/>
    <p:sldId id="439" r:id="rId155"/>
    <p:sldId id="440" r:id="rId156"/>
    <p:sldId id="311" r:id="rId157"/>
    <p:sldId id="312" r:id="rId158"/>
    <p:sldId id="318" r:id="rId159"/>
    <p:sldId id="319" r:id="rId160"/>
    <p:sldId id="314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95"/>
    <p:restoredTop sz="84475"/>
  </p:normalViewPr>
  <p:slideViewPr>
    <p:cSldViewPr snapToGrid="0" snapToObjects="1">
      <p:cViewPr varScale="1">
        <p:scale>
          <a:sx n="91" d="100"/>
          <a:sy n="91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presProps" Target="presProps.xml"/><Relationship Id="rId164" Type="http://schemas.openxmlformats.org/officeDocument/2006/relationships/viewProps" Target="viewProps.xml"/><Relationship Id="rId165" Type="http://schemas.openxmlformats.org/officeDocument/2006/relationships/theme" Target="theme/theme1.xml"/><Relationship Id="rId16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37E1E-8D1C-5044-9D2A-567D200F73A8}" type="doc">
      <dgm:prSet loTypeId="urn:microsoft.com/office/officeart/2005/8/layout/hierarchy6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F1AE1E9-ABC2-B94B-A987-A0D338E8652B}">
      <dgm:prSet phldrT="[Text]"/>
      <dgm:spPr>
        <a:ln w="28575">
          <a:solidFill>
            <a:srgbClr val="3D59FE"/>
          </a:solidFill>
        </a:ln>
      </dgm:spPr>
      <dgm:t>
        <a:bodyPr/>
        <a:lstStyle/>
        <a:p>
          <a:r>
            <a:rPr lang="en-US" dirty="0" smtClean="0">
              <a:latin typeface="Avenir Book" charset="0"/>
              <a:ea typeface="Avenir Book" charset="0"/>
              <a:cs typeface="Avenir Book" charset="0"/>
            </a:rPr>
            <a:t>button</a:t>
          </a:r>
          <a:endParaRPr lang="en-US" dirty="0">
            <a:latin typeface="Avenir Book" charset="0"/>
            <a:ea typeface="Avenir Book" charset="0"/>
            <a:cs typeface="Avenir Book" charset="0"/>
          </a:endParaRPr>
        </a:p>
      </dgm:t>
    </dgm:pt>
    <dgm:pt modelId="{5DFBE6D1-80CD-934A-96D6-869DA39852CC}" type="parTrans" cxnId="{2C1DA038-74B5-AD46-8712-5CBB29853280}">
      <dgm:prSet/>
      <dgm:spPr/>
      <dgm:t>
        <a:bodyPr/>
        <a:lstStyle/>
        <a:p>
          <a:endParaRPr lang="en-US">
            <a:latin typeface="Avenir Book" charset="0"/>
            <a:ea typeface="Avenir Book" charset="0"/>
            <a:cs typeface="Avenir Book" charset="0"/>
          </a:endParaRPr>
        </a:p>
      </dgm:t>
    </dgm:pt>
    <dgm:pt modelId="{C9360963-825C-D942-9430-D63234012229}" type="sibTrans" cxnId="{2C1DA038-74B5-AD46-8712-5CBB29853280}">
      <dgm:prSet/>
      <dgm:spPr/>
      <dgm:t>
        <a:bodyPr/>
        <a:lstStyle/>
        <a:p>
          <a:endParaRPr lang="en-US">
            <a:latin typeface="Avenir Book" charset="0"/>
            <a:ea typeface="Avenir Book" charset="0"/>
            <a:cs typeface="Avenir Book" charset="0"/>
          </a:endParaRPr>
        </a:p>
      </dgm:t>
    </dgm:pt>
    <dgm:pt modelId="{E01B6E4C-ECF1-E24F-8B2B-B37C6E974A66}">
      <dgm:prSet phldrT="[Text]"/>
      <dgm:spPr/>
      <dgm:t>
        <a:bodyPr/>
        <a:lstStyle/>
        <a:p>
          <a:r>
            <a:rPr lang="en-US" dirty="0" err="1" smtClean="0">
              <a:latin typeface="Avenir Book" charset="0"/>
              <a:ea typeface="Avenir Book" charset="0"/>
              <a:cs typeface="Avenir Book" charset="0"/>
            </a:rPr>
            <a:t>android.widget.Button</a:t>
          </a:r>
          <a:endParaRPr lang="en-US" dirty="0">
            <a:latin typeface="Avenir Book" charset="0"/>
            <a:ea typeface="Avenir Book" charset="0"/>
            <a:cs typeface="Avenir Book" charset="0"/>
          </a:endParaRPr>
        </a:p>
      </dgm:t>
    </dgm:pt>
    <dgm:pt modelId="{AFF41273-8F0E-2542-AA7A-27AAE271E037}" type="parTrans" cxnId="{9CF7FF72-0437-FB4E-8F29-07F93E8CC2ED}">
      <dgm:prSet/>
      <dgm:spPr/>
      <dgm:t>
        <a:bodyPr/>
        <a:lstStyle/>
        <a:p>
          <a:endParaRPr lang="en-US">
            <a:latin typeface="Avenir Book" charset="0"/>
            <a:ea typeface="Avenir Book" charset="0"/>
            <a:cs typeface="Avenir Book" charset="0"/>
          </a:endParaRPr>
        </a:p>
      </dgm:t>
    </dgm:pt>
    <dgm:pt modelId="{6D527E04-E8B2-854B-9AD8-64455A26E613}" type="sibTrans" cxnId="{9CF7FF72-0437-FB4E-8F29-07F93E8CC2ED}">
      <dgm:prSet/>
      <dgm:spPr/>
      <dgm:t>
        <a:bodyPr/>
        <a:lstStyle/>
        <a:p>
          <a:endParaRPr lang="en-US">
            <a:latin typeface="Avenir Book" charset="0"/>
            <a:ea typeface="Avenir Book" charset="0"/>
            <a:cs typeface="Avenir Book" charset="0"/>
          </a:endParaRPr>
        </a:p>
      </dgm:t>
    </dgm:pt>
    <dgm:pt modelId="{F2464427-2EF4-BB41-AA11-DBE9B38FE51D}">
      <dgm:prSet phldrT="[Text]"/>
      <dgm:spPr/>
      <dgm:t>
        <a:bodyPr/>
        <a:lstStyle/>
        <a:p>
          <a:r>
            <a:rPr lang="en-US" dirty="0" err="1" smtClean="0">
              <a:latin typeface="Avenir Book" charset="0"/>
              <a:ea typeface="Avenir Book" charset="0"/>
              <a:cs typeface="Avenir Book" charset="0"/>
            </a:rPr>
            <a:t>UIButton</a:t>
          </a:r>
          <a:endParaRPr lang="en-US" dirty="0">
            <a:latin typeface="Avenir Book" charset="0"/>
            <a:ea typeface="Avenir Book" charset="0"/>
            <a:cs typeface="Avenir Book" charset="0"/>
          </a:endParaRPr>
        </a:p>
      </dgm:t>
    </dgm:pt>
    <dgm:pt modelId="{2FB40195-309A-D44D-A6DA-37164D4924BD}" type="parTrans" cxnId="{A14F3D26-53D0-BB46-8003-CA2E01630F77}">
      <dgm:prSet/>
      <dgm:spPr/>
      <dgm:t>
        <a:bodyPr/>
        <a:lstStyle/>
        <a:p>
          <a:endParaRPr lang="en-US">
            <a:latin typeface="Avenir Book" charset="0"/>
            <a:ea typeface="Avenir Book" charset="0"/>
            <a:cs typeface="Avenir Book" charset="0"/>
          </a:endParaRPr>
        </a:p>
      </dgm:t>
    </dgm:pt>
    <dgm:pt modelId="{4C283E78-1B9E-574C-8B45-3051CB0D1C3E}" type="sibTrans" cxnId="{A14F3D26-53D0-BB46-8003-CA2E01630F77}">
      <dgm:prSet/>
      <dgm:spPr/>
      <dgm:t>
        <a:bodyPr/>
        <a:lstStyle/>
        <a:p>
          <a:endParaRPr lang="en-US">
            <a:latin typeface="Avenir Book" charset="0"/>
            <a:ea typeface="Avenir Book" charset="0"/>
            <a:cs typeface="Avenir Book" charset="0"/>
          </a:endParaRPr>
        </a:p>
      </dgm:t>
    </dgm:pt>
    <dgm:pt modelId="{F42F881E-4227-C547-AC2C-2CA23044CC15}">
      <dgm:prSet phldrT="[Text]" custT="1"/>
      <dgm:spPr/>
      <dgm:t>
        <a:bodyPr/>
        <a:lstStyle/>
        <a:p>
          <a:r>
            <a:rPr lang="en-US" sz="2800" b="1" dirty="0" smtClean="0">
              <a:latin typeface="Avenir Book" charset="0"/>
              <a:ea typeface="Avenir Book" charset="0"/>
              <a:cs typeface="Avenir Book" charset="0"/>
            </a:rPr>
            <a:t>{N} Module</a:t>
          </a:r>
          <a:endParaRPr lang="en-US" sz="2800" b="1" dirty="0">
            <a:latin typeface="Avenir Book" charset="0"/>
            <a:ea typeface="Avenir Book" charset="0"/>
            <a:cs typeface="Avenir Book" charset="0"/>
          </a:endParaRPr>
        </a:p>
      </dgm:t>
    </dgm:pt>
    <dgm:pt modelId="{7E78F1D3-54A1-144F-AF3F-5799F630335B}" type="parTrans" cxnId="{B8B276A0-6307-6744-99AB-45BB1FCE4F54}">
      <dgm:prSet/>
      <dgm:spPr/>
      <dgm:t>
        <a:bodyPr/>
        <a:lstStyle/>
        <a:p>
          <a:endParaRPr lang="en-US">
            <a:latin typeface="Avenir Book" charset="0"/>
            <a:ea typeface="Avenir Book" charset="0"/>
            <a:cs typeface="Avenir Book" charset="0"/>
          </a:endParaRPr>
        </a:p>
      </dgm:t>
    </dgm:pt>
    <dgm:pt modelId="{688CECEC-F948-984A-B4A2-1E6B80E90A0E}" type="sibTrans" cxnId="{B8B276A0-6307-6744-99AB-45BB1FCE4F54}">
      <dgm:prSet/>
      <dgm:spPr/>
      <dgm:t>
        <a:bodyPr/>
        <a:lstStyle/>
        <a:p>
          <a:endParaRPr lang="en-US">
            <a:latin typeface="Avenir Book" charset="0"/>
            <a:ea typeface="Avenir Book" charset="0"/>
            <a:cs typeface="Avenir Book" charset="0"/>
          </a:endParaRPr>
        </a:p>
      </dgm:t>
    </dgm:pt>
    <dgm:pt modelId="{117DDCF8-DB51-8041-B87F-6520A6171A9F}">
      <dgm:prSet phldrT="[Text]" custT="1"/>
      <dgm:spPr/>
      <dgm:t>
        <a:bodyPr/>
        <a:lstStyle/>
        <a:p>
          <a:r>
            <a:rPr lang="en-US" sz="2800" b="1" dirty="0" smtClean="0">
              <a:latin typeface="Avenir Book" charset="0"/>
              <a:ea typeface="Avenir Book" charset="0"/>
              <a:cs typeface="Avenir Book" charset="0"/>
            </a:rPr>
            <a:t>Native API</a:t>
          </a:r>
          <a:endParaRPr lang="en-US" sz="2800" b="1" dirty="0">
            <a:latin typeface="Avenir Book" charset="0"/>
            <a:ea typeface="Avenir Book" charset="0"/>
            <a:cs typeface="Avenir Book" charset="0"/>
          </a:endParaRPr>
        </a:p>
      </dgm:t>
    </dgm:pt>
    <dgm:pt modelId="{D090EBFE-FC52-4247-86D8-FAC74C44E574}" type="parTrans" cxnId="{BC8B2622-AF01-734A-8CDF-D43E6A067620}">
      <dgm:prSet/>
      <dgm:spPr/>
      <dgm:t>
        <a:bodyPr/>
        <a:lstStyle/>
        <a:p>
          <a:endParaRPr lang="en-US">
            <a:latin typeface="Avenir Book" charset="0"/>
            <a:ea typeface="Avenir Book" charset="0"/>
            <a:cs typeface="Avenir Book" charset="0"/>
          </a:endParaRPr>
        </a:p>
      </dgm:t>
    </dgm:pt>
    <dgm:pt modelId="{09C66952-E3F5-1647-8579-E79C4DA1DFFA}" type="sibTrans" cxnId="{BC8B2622-AF01-734A-8CDF-D43E6A067620}">
      <dgm:prSet/>
      <dgm:spPr/>
      <dgm:t>
        <a:bodyPr/>
        <a:lstStyle/>
        <a:p>
          <a:endParaRPr lang="en-US">
            <a:latin typeface="Avenir Book" charset="0"/>
            <a:ea typeface="Avenir Book" charset="0"/>
            <a:cs typeface="Avenir Book" charset="0"/>
          </a:endParaRPr>
        </a:p>
      </dgm:t>
    </dgm:pt>
    <dgm:pt modelId="{5B6419D8-85E0-5F40-A908-8E6BC6462C30}" type="pres">
      <dgm:prSet presAssocID="{61F37E1E-8D1C-5044-9D2A-567D200F73A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580FB5-3214-7C43-8B95-5C1DC29D88F6}" type="pres">
      <dgm:prSet presAssocID="{61F37E1E-8D1C-5044-9D2A-567D200F73A8}" presName="hierFlow" presStyleCnt="0"/>
      <dgm:spPr/>
    </dgm:pt>
    <dgm:pt modelId="{121E1040-C131-374C-A266-190115BCF89A}" type="pres">
      <dgm:prSet presAssocID="{61F37E1E-8D1C-5044-9D2A-567D200F73A8}" presName="firstBuf" presStyleCnt="0"/>
      <dgm:spPr/>
    </dgm:pt>
    <dgm:pt modelId="{0879A1A1-DD16-B649-ACA0-B9DA655C8116}" type="pres">
      <dgm:prSet presAssocID="{61F37E1E-8D1C-5044-9D2A-567D200F73A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60EF5C6-E27B-484D-B20B-66D455F034AB}" type="pres">
      <dgm:prSet presAssocID="{BF1AE1E9-ABC2-B94B-A987-A0D338E8652B}" presName="Name14" presStyleCnt="0"/>
      <dgm:spPr/>
    </dgm:pt>
    <dgm:pt modelId="{3DF23120-C470-564F-8094-DA5A186BD07F}" type="pres">
      <dgm:prSet presAssocID="{BF1AE1E9-ABC2-B94B-A987-A0D338E8652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0C2126-2AAA-3B4F-93ED-6FC2F63A1C94}" type="pres">
      <dgm:prSet presAssocID="{BF1AE1E9-ABC2-B94B-A987-A0D338E8652B}" presName="hierChild2" presStyleCnt="0"/>
      <dgm:spPr/>
    </dgm:pt>
    <dgm:pt modelId="{C8B64843-3EBF-1743-B077-42815A1B7B92}" type="pres">
      <dgm:prSet presAssocID="{AFF41273-8F0E-2542-AA7A-27AAE271E037}" presName="Name19" presStyleLbl="parChTrans1D2" presStyleIdx="0" presStyleCnt="2"/>
      <dgm:spPr/>
      <dgm:t>
        <a:bodyPr/>
        <a:lstStyle/>
        <a:p>
          <a:endParaRPr lang="en-US"/>
        </a:p>
      </dgm:t>
    </dgm:pt>
    <dgm:pt modelId="{925DE312-EC00-4543-9A70-7FD34491614D}" type="pres">
      <dgm:prSet presAssocID="{E01B6E4C-ECF1-E24F-8B2B-B37C6E974A66}" presName="Name21" presStyleCnt="0"/>
      <dgm:spPr/>
    </dgm:pt>
    <dgm:pt modelId="{285A9D2B-25AA-6342-BBBC-B0FE544BB8AD}" type="pres">
      <dgm:prSet presAssocID="{E01B6E4C-ECF1-E24F-8B2B-B37C6E974A66}" presName="level2Shape" presStyleLbl="node2" presStyleIdx="0" presStyleCnt="2"/>
      <dgm:spPr/>
      <dgm:t>
        <a:bodyPr/>
        <a:lstStyle/>
        <a:p>
          <a:endParaRPr lang="en-US"/>
        </a:p>
      </dgm:t>
    </dgm:pt>
    <dgm:pt modelId="{7113ACF3-DDB8-314C-8551-5D19FC214898}" type="pres">
      <dgm:prSet presAssocID="{E01B6E4C-ECF1-E24F-8B2B-B37C6E974A66}" presName="hierChild3" presStyleCnt="0"/>
      <dgm:spPr/>
    </dgm:pt>
    <dgm:pt modelId="{8523112E-B308-1346-9405-4AC28368067C}" type="pres">
      <dgm:prSet presAssocID="{2FB40195-309A-D44D-A6DA-37164D4924BD}" presName="Name19" presStyleLbl="parChTrans1D2" presStyleIdx="1" presStyleCnt="2"/>
      <dgm:spPr/>
      <dgm:t>
        <a:bodyPr/>
        <a:lstStyle/>
        <a:p>
          <a:endParaRPr lang="en-US"/>
        </a:p>
      </dgm:t>
    </dgm:pt>
    <dgm:pt modelId="{A93A8635-A93A-7C43-8E1D-3C7AD791F663}" type="pres">
      <dgm:prSet presAssocID="{F2464427-2EF4-BB41-AA11-DBE9B38FE51D}" presName="Name21" presStyleCnt="0"/>
      <dgm:spPr/>
    </dgm:pt>
    <dgm:pt modelId="{088CE15E-94FA-6447-9AF4-56F55CC9C3D4}" type="pres">
      <dgm:prSet presAssocID="{F2464427-2EF4-BB41-AA11-DBE9B38FE51D}" presName="level2Shape" presStyleLbl="node2" presStyleIdx="1" presStyleCnt="2"/>
      <dgm:spPr/>
      <dgm:t>
        <a:bodyPr/>
        <a:lstStyle/>
        <a:p>
          <a:endParaRPr lang="en-US"/>
        </a:p>
      </dgm:t>
    </dgm:pt>
    <dgm:pt modelId="{7146CAE6-1FE6-2A40-B775-E22A25712629}" type="pres">
      <dgm:prSet presAssocID="{F2464427-2EF4-BB41-AA11-DBE9B38FE51D}" presName="hierChild3" presStyleCnt="0"/>
      <dgm:spPr/>
    </dgm:pt>
    <dgm:pt modelId="{B49DB789-EA97-EE4A-9440-238C3096E8D9}" type="pres">
      <dgm:prSet presAssocID="{61F37E1E-8D1C-5044-9D2A-567D200F73A8}" presName="bgShapesFlow" presStyleCnt="0"/>
      <dgm:spPr/>
    </dgm:pt>
    <dgm:pt modelId="{C688E190-A021-BC4E-A5F7-00B7B3F920C8}" type="pres">
      <dgm:prSet presAssocID="{F42F881E-4227-C547-AC2C-2CA23044CC15}" presName="rectComp" presStyleCnt="0"/>
      <dgm:spPr/>
    </dgm:pt>
    <dgm:pt modelId="{1FC34311-3ABA-7D40-9058-999CD35D51BF}" type="pres">
      <dgm:prSet presAssocID="{F42F881E-4227-C547-AC2C-2CA23044CC15}" presName="bgRect" presStyleLbl="bgShp" presStyleIdx="0" presStyleCnt="2"/>
      <dgm:spPr/>
      <dgm:t>
        <a:bodyPr/>
        <a:lstStyle/>
        <a:p>
          <a:endParaRPr lang="en-US"/>
        </a:p>
      </dgm:t>
    </dgm:pt>
    <dgm:pt modelId="{A2B42940-DA8D-1C42-A9E7-7415076C53F8}" type="pres">
      <dgm:prSet presAssocID="{F42F881E-4227-C547-AC2C-2CA23044CC15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86D476-F966-E245-AF9D-0A864F185647}" type="pres">
      <dgm:prSet presAssocID="{F42F881E-4227-C547-AC2C-2CA23044CC15}" presName="spComp" presStyleCnt="0"/>
      <dgm:spPr/>
    </dgm:pt>
    <dgm:pt modelId="{2FBAE8D1-51CE-B441-94A3-549C52A95F91}" type="pres">
      <dgm:prSet presAssocID="{F42F881E-4227-C547-AC2C-2CA23044CC15}" presName="vSp" presStyleCnt="0"/>
      <dgm:spPr/>
    </dgm:pt>
    <dgm:pt modelId="{B2FE7F13-4DB9-0F44-9352-0075EBA7A3BF}" type="pres">
      <dgm:prSet presAssocID="{117DDCF8-DB51-8041-B87F-6520A6171A9F}" presName="rectComp" presStyleCnt="0"/>
      <dgm:spPr/>
    </dgm:pt>
    <dgm:pt modelId="{4BE7AC3C-9C87-8A44-9C16-5C6F36B4AB8F}" type="pres">
      <dgm:prSet presAssocID="{117DDCF8-DB51-8041-B87F-6520A6171A9F}" presName="bgRect" presStyleLbl="bgShp" presStyleIdx="1" presStyleCnt="2"/>
      <dgm:spPr/>
      <dgm:t>
        <a:bodyPr/>
        <a:lstStyle/>
        <a:p>
          <a:endParaRPr lang="en-US"/>
        </a:p>
      </dgm:t>
    </dgm:pt>
    <dgm:pt modelId="{2ADB138A-9095-A047-955D-8215632E8A98}" type="pres">
      <dgm:prSet presAssocID="{117DDCF8-DB51-8041-B87F-6520A6171A9F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85655F-4841-9142-988A-CAB1ED1F8F58}" type="presOf" srcId="{F2464427-2EF4-BB41-AA11-DBE9B38FE51D}" destId="{088CE15E-94FA-6447-9AF4-56F55CC9C3D4}" srcOrd="0" destOrd="0" presId="urn:microsoft.com/office/officeart/2005/8/layout/hierarchy6"/>
    <dgm:cxn modelId="{2B965539-DB13-464F-8383-D93E8080B61A}" type="presOf" srcId="{F42F881E-4227-C547-AC2C-2CA23044CC15}" destId="{1FC34311-3ABA-7D40-9058-999CD35D51BF}" srcOrd="0" destOrd="0" presId="urn:microsoft.com/office/officeart/2005/8/layout/hierarchy6"/>
    <dgm:cxn modelId="{B7C2183E-B58A-4745-A8B9-7982BE6AA433}" type="presOf" srcId="{BF1AE1E9-ABC2-B94B-A987-A0D338E8652B}" destId="{3DF23120-C470-564F-8094-DA5A186BD07F}" srcOrd="0" destOrd="0" presId="urn:microsoft.com/office/officeart/2005/8/layout/hierarchy6"/>
    <dgm:cxn modelId="{2C1DA038-74B5-AD46-8712-5CBB29853280}" srcId="{61F37E1E-8D1C-5044-9D2A-567D200F73A8}" destId="{BF1AE1E9-ABC2-B94B-A987-A0D338E8652B}" srcOrd="0" destOrd="0" parTransId="{5DFBE6D1-80CD-934A-96D6-869DA39852CC}" sibTransId="{C9360963-825C-D942-9430-D63234012229}"/>
    <dgm:cxn modelId="{5C5FB42E-7067-A24E-9AAF-8503F5CA3386}" type="presOf" srcId="{F42F881E-4227-C547-AC2C-2CA23044CC15}" destId="{A2B42940-DA8D-1C42-A9E7-7415076C53F8}" srcOrd="1" destOrd="0" presId="urn:microsoft.com/office/officeart/2005/8/layout/hierarchy6"/>
    <dgm:cxn modelId="{A14F3D26-53D0-BB46-8003-CA2E01630F77}" srcId="{BF1AE1E9-ABC2-B94B-A987-A0D338E8652B}" destId="{F2464427-2EF4-BB41-AA11-DBE9B38FE51D}" srcOrd="1" destOrd="0" parTransId="{2FB40195-309A-D44D-A6DA-37164D4924BD}" sibTransId="{4C283E78-1B9E-574C-8B45-3051CB0D1C3E}"/>
    <dgm:cxn modelId="{B8B276A0-6307-6744-99AB-45BB1FCE4F54}" srcId="{61F37E1E-8D1C-5044-9D2A-567D200F73A8}" destId="{F42F881E-4227-C547-AC2C-2CA23044CC15}" srcOrd="1" destOrd="0" parTransId="{7E78F1D3-54A1-144F-AF3F-5799F630335B}" sibTransId="{688CECEC-F948-984A-B4A2-1E6B80E90A0E}"/>
    <dgm:cxn modelId="{09F83FB3-F0E6-714D-B533-3895123E67A4}" type="presOf" srcId="{117DDCF8-DB51-8041-B87F-6520A6171A9F}" destId="{4BE7AC3C-9C87-8A44-9C16-5C6F36B4AB8F}" srcOrd="0" destOrd="0" presId="urn:microsoft.com/office/officeart/2005/8/layout/hierarchy6"/>
    <dgm:cxn modelId="{B7C00F17-462A-3442-82FE-A4B29CD1C47C}" type="presOf" srcId="{117DDCF8-DB51-8041-B87F-6520A6171A9F}" destId="{2ADB138A-9095-A047-955D-8215632E8A98}" srcOrd="1" destOrd="0" presId="urn:microsoft.com/office/officeart/2005/8/layout/hierarchy6"/>
    <dgm:cxn modelId="{5E16CB1A-8675-DC48-9770-EC91C44B673D}" type="presOf" srcId="{2FB40195-309A-D44D-A6DA-37164D4924BD}" destId="{8523112E-B308-1346-9405-4AC28368067C}" srcOrd="0" destOrd="0" presId="urn:microsoft.com/office/officeart/2005/8/layout/hierarchy6"/>
    <dgm:cxn modelId="{9CF7FF72-0437-FB4E-8F29-07F93E8CC2ED}" srcId="{BF1AE1E9-ABC2-B94B-A987-A0D338E8652B}" destId="{E01B6E4C-ECF1-E24F-8B2B-B37C6E974A66}" srcOrd="0" destOrd="0" parTransId="{AFF41273-8F0E-2542-AA7A-27AAE271E037}" sibTransId="{6D527E04-E8B2-854B-9AD8-64455A26E613}"/>
    <dgm:cxn modelId="{A5605469-5FC8-9948-B93A-765F51EB0069}" type="presOf" srcId="{61F37E1E-8D1C-5044-9D2A-567D200F73A8}" destId="{5B6419D8-85E0-5F40-A908-8E6BC6462C30}" srcOrd="0" destOrd="0" presId="urn:microsoft.com/office/officeart/2005/8/layout/hierarchy6"/>
    <dgm:cxn modelId="{AD3D5D1B-4B28-9345-83C3-03A717579EC8}" type="presOf" srcId="{AFF41273-8F0E-2542-AA7A-27AAE271E037}" destId="{C8B64843-3EBF-1743-B077-42815A1B7B92}" srcOrd="0" destOrd="0" presId="urn:microsoft.com/office/officeart/2005/8/layout/hierarchy6"/>
    <dgm:cxn modelId="{C6517A4D-D42B-3F48-B300-EA425CD7B476}" type="presOf" srcId="{E01B6E4C-ECF1-E24F-8B2B-B37C6E974A66}" destId="{285A9D2B-25AA-6342-BBBC-B0FE544BB8AD}" srcOrd="0" destOrd="0" presId="urn:microsoft.com/office/officeart/2005/8/layout/hierarchy6"/>
    <dgm:cxn modelId="{BC8B2622-AF01-734A-8CDF-D43E6A067620}" srcId="{61F37E1E-8D1C-5044-9D2A-567D200F73A8}" destId="{117DDCF8-DB51-8041-B87F-6520A6171A9F}" srcOrd="2" destOrd="0" parTransId="{D090EBFE-FC52-4247-86D8-FAC74C44E574}" sibTransId="{09C66952-E3F5-1647-8579-E79C4DA1DFFA}"/>
    <dgm:cxn modelId="{8EE1A22D-9838-BC4D-9DD8-C25F2B458F97}" type="presParOf" srcId="{5B6419D8-85E0-5F40-A908-8E6BC6462C30}" destId="{CE580FB5-3214-7C43-8B95-5C1DC29D88F6}" srcOrd="0" destOrd="0" presId="urn:microsoft.com/office/officeart/2005/8/layout/hierarchy6"/>
    <dgm:cxn modelId="{F380B842-4871-8C47-9077-0B19F832E433}" type="presParOf" srcId="{CE580FB5-3214-7C43-8B95-5C1DC29D88F6}" destId="{121E1040-C131-374C-A266-190115BCF89A}" srcOrd="0" destOrd="0" presId="urn:microsoft.com/office/officeart/2005/8/layout/hierarchy6"/>
    <dgm:cxn modelId="{0B894A9F-2746-3345-A4A5-72A4AECFBD14}" type="presParOf" srcId="{CE580FB5-3214-7C43-8B95-5C1DC29D88F6}" destId="{0879A1A1-DD16-B649-ACA0-B9DA655C8116}" srcOrd="1" destOrd="0" presId="urn:microsoft.com/office/officeart/2005/8/layout/hierarchy6"/>
    <dgm:cxn modelId="{0D100648-2AA1-CC46-A71E-4CF3C5AE4EEB}" type="presParOf" srcId="{0879A1A1-DD16-B649-ACA0-B9DA655C8116}" destId="{D60EF5C6-E27B-484D-B20B-66D455F034AB}" srcOrd="0" destOrd="0" presId="urn:microsoft.com/office/officeart/2005/8/layout/hierarchy6"/>
    <dgm:cxn modelId="{C932B4F4-5D36-DB44-ACFE-48366E968987}" type="presParOf" srcId="{D60EF5C6-E27B-484D-B20B-66D455F034AB}" destId="{3DF23120-C470-564F-8094-DA5A186BD07F}" srcOrd="0" destOrd="0" presId="urn:microsoft.com/office/officeart/2005/8/layout/hierarchy6"/>
    <dgm:cxn modelId="{4AD3AB92-2922-2F42-9238-650A0B299337}" type="presParOf" srcId="{D60EF5C6-E27B-484D-B20B-66D455F034AB}" destId="{D60C2126-2AAA-3B4F-93ED-6FC2F63A1C94}" srcOrd="1" destOrd="0" presId="urn:microsoft.com/office/officeart/2005/8/layout/hierarchy6"/>
    <dgm:cxn modelId="{1F2C8641-2B32-0343-90EA-2FC50BD98817}" type="presParOf" srcId="{D60C2126-2AAA-3B4F-93ED-6FC2F63A1C94}" destId="{C8B64843-3EBF-1743-B077-42815A1B7B92}" srcOrd="0" destOrd="0" presId="urn:microsoft.com/office/officeart/2005/8/layout/hierarchy6"/>
    <dgm:cxn modelId="{15DC9F01-A8AF-974C-B545-8EA41ADA5DCE}" type="presParOf" srcId="{D60C2126-2AAA-3B4F-93ED-6FC2F63A1C94}" destId="{925DE312-EC00-4543-9A70-7FD34491614D}" srcOrd="1" destOrd="0" presId="urn:microsoft.com/office/officeart/2005/8/layout/hierarchy6"/>
    <dgm:cxn modelId="{2F8976DA-9B8F-914E-8E11-54F31729B100}" type="presParOf" srcId="{925DE312-EC00-4543-9A70-7FD34491614D}" destId="{285A9D2B-25AA-6342-BBBC-B0FE544BB8AD}" srcOrd="0" destOrd="0" presId="urn:microsoft.com/office/officeart/2005/8/layout/hierarchy6"/>
    <dgm:cxn modelId="{05269698-4648-A540-B10D-0A7CAD12B529}" type="presParOf" srcId="{925DE312-EC00-4543-9A70-7FD34491614D}" destId="{7113ACF3-DDB8-314C-8551-5D19FC214898}" srcOrd="1" destOrd="0" presId="urn:microsoft.com/office/officeart/2005/8/layout/hierarchy6"/>
    <dgm:cxn modelId="{EDD10B5D-E248-3D46-A43C-9E08312652C9}" type="presParOf" srcId="{D60C2126-2AAA-3B4F-93ED-6FC2F63A1C94}" destId="{8523112E-B308-1346-9405-4AC28368067C}" srcOrd="2" destOrd="0" presId="urn:microsoft.com/office/officeart/2005/8/layout/hierarchy6"/>
    <dgm:cxn modelId="{79A815D8-0A00-8E48-9229-CFE4A9472C5A}" type="presParOf" srcId="{D60C2126-2AAA-3B4F-93ED-6FC2F63A1C94}" destId="{A93A8635-A93A-7C43-8E1D-3C7AD791F663}" srcOrd="3" destOrd="0" presId="urn:microsoft.com/office/officeart/2005/8/layout/hierarchy6"/>
    <dgm:cxn modelId="{D49D3C48-C9DE-5E46-BB62-0E1DEE4F90F2}" type="presParOf" srcId="{A93A8635-A93A-7C43-8E1D-3C7AD791F663}" destId="{088CE15E-94FA-6447-9AF4-56F55CC9C3D4}" srcOrd="0" destOrd="0" presId="urn:microsoft.com/office/officeart/2005/8/layout/hierarchy6"/>
    <dgm:cxn modelId="{B502C70C-7C5A-344B-829D-3E93036F26E0}" type="presParOf" srcId="{A93A8635-A93A-7C43-8E1D-3C7AD791F663}" destId="{7146CAE6-1FE6-2A40-B775-E22A25712629}" srcOrd="1" destOrd="0" presId="urn:microsoft.com/office/officeart/2005/8/layout/hierarchy6"/>
    <dgm:cxn modelId="{82A4FB7B-A077-644B-829D-F67A52B18AA3}" type="presParOf" srcId="{5B6419D8-85E0-5F40-A908-8E6BC6462C30}" destId="{B49DB789-EA97-EE4A-9440-238C3096E8D9}" srcOrd="1" destOrd="0" presId="urn:microsoft.com/office/officeart/2005/8/layout/hierarchy6"/>
    <dgm:cxn modelId="{A6E998C8-53EF-F24B-9422-6D3FC53FC9E9}" type="presParOf" srcId="{B49DB789-EA97-EE4A-9440-238C3096E8D9}" destId="{C688E190-A021-BC4E-A5F7-00B7B3F920C8}" srcOrd="0" destOrd="0" presId="urn:microsoft.com/office/officeart/2005/8/layout/hierarchy6"/>
    <dgm:cxn modelId="{D722B8D1-E3C5-774B-B34E-4AF50FE954EC}" type="presParOf" srcId="{C688E190-A021-BC4E-A5F7-00B7B3F920C8}" destId="{1FC34311-3ABA-7D40-9058-999CD35D51BF}" srcOrd="0" destOrd="0" presId="urn:microsoft.com/office/officeart/2005/8/layout/hierarchy6"/>
    <dgm:cxn modelId="{EF85ADE8-B941-9C4E-BA57-298C10F363C2}" type="presParOf" srcId="{C688E190-A021-BC4E-A5F7-00B7B3F920C8}" destId="{A2B42940-DA8D-1C42-A9E7-7415076C53F8}" srcOrd="1" destOrd="0" presId="urn:microsoft.com/office/officeart/2005/8/layout/hierarchy6"/>
    <dgm:cxn modelId="{5A2320CD-5145-8649-B2CC-E22A10469567}" type="presParOf" srcId="{B49DB789-EA97-EE4A-9440-238C3096E8D9}" destId="{8F86D476-F966-E245-AF9D-0A864F185647}" srcOrd="1" destOrd="0" presId="urn:microsoft.com/office/officeart/2005/8/layout/hierarchy6"/>
    <dgm:cxn modelId="{9649602C-C168-364A-B06D-B57CAE56C167}" type="presParOf" srcId="{8F86D476-F966-E245-AF9D-0A864F185647}" destId="{2FBAE8D1-51CE-B441-94A3-549C52A95F91}" srcOrd="0" destOrd="0" presId="urn:microsoft.com/office/officeart/2005/8/layout/hierarchy6"/>
    <dgm:cxn modelId="{5AD615BD-51F3-4445-B69B-B56BF25F3D71}" type="presParOf" srcId="{B49DB789-EA97-EE4A-9440-238C3096E8D9}" destId="{B2FE7F13-4DB9-0F44-9352-0075EBA7A3BF}" srcOrd="2" destOrd="0" presId="urn:microsoft.com/office/officeart/2005/8/layout/hierarchy6"/>
    <dgm:cxn modelId="{D5C2D117-008B-E84B-BB7C-7A8D0ED176DD}" type="presParOf" srcId="{B2FE7F13-4DB9-0F44-9352-0075EBA7A3BF}" destId="{4BE7AC3C-9C87-8A44-9C16-5C6F36B4AB8F}" srcOrd="0" destOrd="0" presId="urn:microsoft.com/office/officeart/2005/8/layout/hierarchy6"/>
    <dgm:cxn modelId="{CBFBB255-DD70-004E-9479-54A38D97DD8B}" type="presParOf" srcId="{B2FE7F13-4DB9-0F44-9352-0075EBA7A3BF}" destId="{2ADB138A-9095-A047-955D-8215632E8A9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7AC3C-9C87-8A44-9C16-5C6F36B4AB8F}">
      <dsp:nvSpPr>
        <dsp:cNvPr id="0" name=""/>
        <dsp:cNvSpPr/>
      </dsp:nvSpPr>
      <dsp:spPr>
        <a:xfrm>
          <a:off x="0" y="2073626"/>
          <a:ext cx="9344560" cy="176992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Avenir Book" charset="0"/>
              <a:ea typeface="Avenir Book" charset="0"/>
              <a:cs typeface="Avenir Book" charset="0"/>
            </a:rPr>
            <a:t>Native API</a:t>
          </a:r>
          <a:endParaRPr lang="en-US" sz="2800" b="1" kern="1200" dirty="0">
            <a:latin typeface="Avenir Book" charset="0"/>
            <a:ea typeface="Avenir Book" charset="0"/>
            <a:cs typeface="Avenir Book" charset="0"/>
          </a:endParaRPr>
        </a:p>
      </dsp:txBody>
      <dsp:txXfrm>
        <a:off x="0" y="2073626"/>
        <a:ext cx="2803368" cy="1769923"/>
      </dsp:txXfrm>
    </dsp:sp>
    <dsp:sp modelId="{1FC34311-3ABA-7D40-9058-999CD35D51BF}">
      <dsp:nvSpPr>
        <dsp:cNvPr id="0" name=""/>
        <dsp:cNvSpPr/>
      </dsp:nvSpPr>
      <dsp:spPr>
        <a:xfrm>
          <a:off x="0" y="2844"/>
          <a:ext cx="9344560" cy="176992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Avenir Book" charset="0"/>
              <a:ea typeface="Avenir Book" charset="0"/>
              <a:cs typeface="Avenir Book" charset="0"/>
            </a:rPr>
            <a:t>{N} Module</a:t>
          </a:r>
          <a:endParaRPr lang="en-US" sz="2800" b="1" kern="1200" dirty="0">
            <a:latin typeface="Avenir Book" charset="0"/>
            <a:ea typeface="Avenir Book" charset="0"/>
            <a:cs typeface="Avenir Book" charset="0"/>
          </a:endParaRPr>
        </a:p>
      </dsp:txBody>
      <dsp:txXfrm>
        <a:off x="0" y="2844"/>
        <a:ext cx="2803368" cy="1769923"/>
      </dsp:txXfrm>
    </dsp:sp>
    <dsp:sp modelId="{3DF23120-C470-564F-8094-DA5A186BD07F}">
      <dsp:nvSpPr>
        <dsp:cNvPr id="0" name=""/>
        <dsp:cNvSpPr/>
      </dsp:nvSpPr>
      <dsp:spPr>
        <a:xfrm>
          <a:off x="4852299" y="153274"/>
          <a:ext cx="2256438" cy="15042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>
          <a:solidFill>
            <a:srgbClr val="3D59FE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 charset="0"/>
              <a:ea typeface="Avenir Book" charset="0"/>
              <a:cs typeface="Avenir Book" charset="0"/>
            </a:rPr>
            <a:t>button</a:t>
          </a:r>
          <a:endParaRPr lang="en-US" sz="1600" kern="1200" dirty="0">
            <a:latin typeface="Avenir Book" charset="0"/>
            <a:ea typeface="Avenir Book" charset="0"/>
            <a:cs typeface="Avenir Book" charset="0"/>
          </a:endParaRPr>
        </a:p>
      </dsp:txBody>
      <dsp:txXfrm>
        <a:off x="4896358" y="197333"/>
        <a:ext cx="2168320" cy="1416174"/>
      </dsp:txXfrm>
    </dsp:sp>
    <dsp:sp modelId="{C8B64843-3EBF-1743-B077-42815A1B7B92}">
      <dsp:nvSpPr>
        <dsp:cNvPr id="0" name=""/>
        <dsp:cNvSpPr/>
      </dsp:nvSpPr>
      <dsp:spPr>
        <a:xfrm>
          <a:off x="4513833" y="1657566"/>
          <a:ext cx="1466685" cy="601716"/>
        </a:xfrm>
        <a:custGeom>
          <a:avLst/>
          <a:gdLst/>
          <a:ahLst/>
          <a:cxnLst/>
          <a:rect l="0" t="0" r="0" b="0"/>
          <a:pathLst>
            <a:path>
              <a:moveTo>
                <a:pt x="1466685" y="0"/>
              </a:moveTo>
              <a:lnTo>
                <a:pt x="1466685" y="300858"/>
              </a:lnTo>
              <a:lnTo>
                <a:pt x="0" y="300858"/>
              </a:lnTo>
              <a:lnTo>
                <a:pt x="0" y="601716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A9D2B-25AA-6342-BBBC-B0FE544BB8AD}">
      <dsp:nvSpPr>
        <dsp:cNvPr id="0" name=""/>
        <dsp:cNvSpPr/>
      </dsp:nvSpPr>
      <dsp:spPr>
        <a:xfrm>
          <a:off x="3385614" y="2259283"/>
          <a:ext cx="2256438" cy="15042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Avenir Book" charset="0"/>
              <a:ea typeface="Avenir Book" charset="0"/>
              <a:cs typeface="Avenir Book" charset="0"/>
            </a:rPr>
            <a:t>android.widget.Button</a:t>
          </a:r>
          <a:endParaRPr lang="en-US" sz="1600" kern="1200" dirty="0">
            <a:latin typeface="Avenir Book" charset="0"/>
            <a:ea typeface="Avenir Book" charset="0"/>
            <a:cs typeface="Avenir Book" charset="0"/>
          </a:endParaRPr>
        </a:p>
      </dsp:txBody>
      <dsp:txXfrm>
        <a:off x="3429673" y="2303342"/>
        <a:ext cx="2168320" cy="1416174"/>
      </dsp:txXfrm>
    </dsp:sp>
    <dsp:sp modelId="{8523112E-B308-1346-9405-4AC28368067C}">
      <dsp:nvSpPr>
        <dsp:cNvPr id="0" name=""/>
        <dsp:cNvSpPr/>
      </dsp:nvSpPr>
      <dsp:spPr>
        <a:xfrm>
          <a:off x="5980519" y="1657566"/>
          <a:ext cx="1466685" cy="601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858"/>
              </a:lnTo>
              <a:lnTo>
                <a:pt x="1466685" y="300858"/>
              </a:lnTo>
              <a:lnTo>
                <a:pt x="1466685" y="601716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CE15E-94FA-6447-9AF4-56F55CC9C3D4}">
      <dsp:nvSpPr>
        <dsp:cNvPr id="0" name=""/>
        <dsp:cNvSpPr/>
      </dsp:nvSpPr>
      <dsp:spPr>
        <a:xfrm>
          <a:off x="6318984" y="2259283"/>
          <a:ext cx="2256438" cy="15042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Avenir Book" charset="0"/>
              <a:ea typeface="Avenir Book" charset="0"/>
              <a:cs typeface="Avenir Book" charset="0"/>
            </a:rPr>
            <a:t>UIButton</a:t>
          </a:r>
          <a:endParaRPr lang="en-US" sz="1600" kern="1200" dirty="0">
            <a:latin typeface="Avenir Book" charset="0"/>
            <a:ea typeface="Avenir Book" charset="0"/>
            <a:cs typeface="Avenir Book" charset="0"/>
          </a:endParaRPr>
        </a:p>
      </dsp:txBody>
      <dsp:txXfrm>
        <a:off x="6363043" y="2303342"/>
        <a:ext cx="2168320" cy="1416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4/16/16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NATIVESCRIPT: CROSS-PLATFORM NATIVE MOBILE APPS WITH ANGULAR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you want to build native mobile apps for iOS and Android? Are you a web developer? Then NativeScript is the perfect framework for you. NativeScript is an open source framework for creating native mobile apps using the skills of the web developer: JavaScript, CSS and simple tag-based markup. Create rich, high-performance iOS and Android apps with 100% native UI using many of the skills you already have. In this full-day workshop, you will gain all of the skills you need to immediately begin creating cross-platform native apps using the free and open source NativeScript framework.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Topics covered include: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NativeScript framework core concepts and getting started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Accessing native device capabilities with JavaScript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Building native mobile apps with Angular 2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Common app patterns (login, settings, data bound list and more)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Styling NativeScript with CSS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Targeting specific devices and screens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Debugging and deploying to devices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has never been a better (and easier) way for web developers to create native mobile apps. Impress your co-workers, clients and boss by joining this workshop and becoming a cross-platform mobile app developer in a day!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40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11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30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855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28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19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r>
              <a:rPr lang="en-US" dirty="0" smtClean="0"/>
              <a:t> provides static language features</a:t>
            </a:r>
            <a:r>
              <a:rPr lang="en-US" baseline="0" dirty="0" smtClean="0"/>
              <a:t> which are imperative when you are working with a large API surface, such as the .NET, </a:t>
            </a:r>
            <a:r>
              <a:rPr lang="en-US" baseline="0" dirty="0" err="1" smtClean="0"/>
              <a:t>CocoaTouch</a:t>
            </a:r>
            <a:r>
              <a:rPr lang="en-US" baseline="0" dirty="0" smtClean="0"/>
              <a:t> (iOS) and Android SDKs.</a:t>
            </a:r>
          </a:p>
          <a:p>
            <a:endParaRPr lang="en-US" dirty="0" smtClean="0"/>
          </a:p>
          <a:p>
            <a:r>
              <a:rPr lang="en-US" dirty="0" smtClean="0"/>
              <a:t>This is one of our most viewed articles on TDN</a:t>
            </a:r>
          </a:p>
          <a:p>
            <a:endParaRPr lang="en-US" dirty="0" smtClean="0"/>
          </a:p>
          <a:p>
            <a:r>
              <a:rPr lang="en-US" dirty="0" err="1" smtClean="0"/>
              <a:t>NativeScript</a:t>
            </a:r>
            <a:r>
              <a:rPr lang="en-US" baseline="0" dirty="0" smtClean="0"/>
              <a:t> is built with </a:t>
            </a:r>
            <a:r>
              <a:rPr lang="en-US" baseline="0" dirty="0" err="1" smtClean="0"/>
              <a:t>TypeScript</a:t>
            </a:r>
            <a:endParaRPr lang="en-US" baseline="0" dirty="0" smtClean="0"/>
          </a:p>
          <a:p>
            <a:r>
              <a:rPr lang="en-US" baseline="0" dirty="0" smtClean="0"/>
              <a:t>Angular 2 is built with </a:t>
            </a:r>
            <a:r>
              <a:rPr lang="en-US" baseline="0" dirty="0" err="1" smtClean="0"/>
              <a:t>TypeScript</a:t>
            </a:r>
            <a:endParaRPr lang="en-US" baseline="0" dirty="0" smtClean="0"/>
          </a:p>
          <a:p>
            <a:r>
              <a:rPr lang="en-US" baseline="0" dirty="0" smtClean="0"/>
              <a:t>Anders </a:t>
            </a:r>
            <a:r>
              <a:rPr lang="en-US" baseline="0" dirty="0" err="1" smtClean="0"/>
              <a:t>Heilsberg</a:t>
            </a:r>
            <a:r>
              <a:rPr lang="en-US" baseline="0" dirty="0" smtClean="0"/>
              <a:t> calls it “the most fun I’ve ever had”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54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TypeScript</a:t>
            </a:r>
            <a:r>
              <a:rPr lang="en-US" baseline="0" dirty="0" smtClean="0"/>
              <a:t> is REALLY popular</a:t>
            </a:r>
          </a:p>
          <a:p>
            <a:endParaRPr lang="en-US" dirty="0" smtClean="0"/>
          </a:p>
          <a:p>
            <a:r>
              <a:rPr lang="en-US" dirty="0" smtClean="0"/>
              <a:t>Why is it so popular?</a:t>
            </a:r>
            <a:r>
              <a:rPr lang="en-US" baseline="0" dirty="0" smtClean="0"/>
              <a:t> And why should you use it?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It is opt-in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It’s just JavaScript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It IS ES6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If you’re writing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, you are writing ES6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The it enables the design time tooling that JavaScript has been missing since day one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It is imperative when working with enormous API design surfaces, such as .NET, iOS and Android</a:t>
            </a:r>
          </a:p>
          <a:p>
            <a:pPr marL="228600" lvl="0" indent="-22860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07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it. Nothing else. </a:t>
            </a:r>
            <a:r>
              <a:rPr lang="en-US" dirty="0" err="1" smtClean="0"/>
              <a:t>NativeScript</a:t>
            </a:r>
            <a:r>
              <a:rPr lang="en-US" dirty="0" smtClean="0"/>
              <a:t> will add the proper .</a:t>
            </a:r>
            <a:r>
              <a:rPr lang="en-US" dirty="0" err="1" smtClean="0"/>
              <a:t>tsconfig</a:t>
            </a:r>
            <a:r>
              <a:rPr lang="en-US" baseline="0" dirty="0" smtClean="0"/>
              <a:t> file and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 hooks to do all the builds.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6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8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groceries. Show the pattern. That is 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07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Quote source: http://</a:t>
            </a:r>
            <a:r>
              <a:rPr lang="en-US" dirty="0" err="1" smtClean="0"/>
              <a:t>julyrapid.com</a:t>
            </a:r>
            <a:r>
              <a:rPr lang="en-US" dirty="0" smtClean="0"/>
              <a:t>/hybrid-vs-native-mobile-app-decide-5-minutes/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79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Angular 2? Why not just JavaScript?</a:t>
            </a:r>
          </a:p>
          <a:p>
            <a:endParaRPr lang="en-US" dirty="0" smtClean="0"/>
          </a:p>
          <a:p>
            <a:r>
              <a:rPr lang="en-US" dirty="0" smtClean="0"/>
              <a:t>Built with </a:t>
            </a:r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Provides a pattern</a:t>
            </a:r>
            <a:r>
              <a:rPr lang="en-US" baseline="0" dirty="0" smtClean="0"/>
              <a:t> for application structure</a:t>
            </a:r>
          </a:p>
          <a:p>
            <a:r>
              <a:rPr lang="en-US" baseline="0" dirty="0" smtClean="0"/>
              <a:t>Fundamental concepts such as DI – yes, even in JavaScript you need DI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importantly – code sharing with the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20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21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9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50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8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Quote source: http://</a:t>
            </a:r>
            <a:r>
              <a:rPr lang="en-US" dirty="0" err="1" smtClean="0"/>
              <a:t>julyrapid.com</a:t>
            </a:r>
            <a:r>
              <a:rPr lang="en-US" dirty="0" smtClean="0"/>
              <a:t>/hybrid-vs-native-mobile-app-decide-5-minutes/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36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I'll give your brain a minute or two to parse this, because yes, this JavaScript code instantiates a Java </a:t>
            </a:r>
            <a:r>
              <a:rPr lang="en-US" dirty="0" err="1" smtClean="0"/>
              <a:t>android.text.format.Time</a:t>
            </a:r>
            <a:r>
              <a:rPr lang="en-US" dirty="0" smtClean="0"/>
              <a:t>() object, calls its set() method, then logs the return value of its format() method, which is the string "01/01/15".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JavaScript code instantiates an Objective-C </a:t>
            </a:r>
            <a:r>
              <a:rPr lang="en-US" dirty="0" err="1" smtClean="0"/>
              <a:t>UIAlertView</a:t>
            </a:r>
            <a:r>
              <a:rPr lang="en-US" dirty="0" smtClean="0"/>
              <a:t> class, sets its message property, and then calls its </a:t>
            </a:r>
            <a:r>
              <a:rPr lang="en-US" dirty="0" err="1" smtClean="0"/>
              <a:t>addButtonWithTitle</a:t>
            </a:r>
            <a:r>
              <a:rPr lang="en-US" dirty="0" smtClean="0"/>
              <a:t>() and show() methods. When you run a </a:t>
            </a:r>
            <a:r>
              <a:rPr lang="en-US" dirty="0" err="1" smtClean="0"/>
              <a:t>NativeScript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app with this code you'll see the alert below: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3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STARTED</a:t>
            </a:r>
            <a:r>
              <a:rPr lang="en-US" baseline="0" dirty="0" smtClean="0"/>
              <a:t> CLI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83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40067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 WIDGETS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no text boxe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684834" y="853201"/>
            <a:ext cx="10934399" cy="3815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116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22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15939" y="2771814"/>
            <a:ext cx="3507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{demo}</a:t>
            </a:r>
            <a:endParaRPr lang="en-US" sz="80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 smtClean="0"/>
              <a:t>Click to edit </a:t>
            </a:r>
            <a:r>
              <a:rPr lang="en-US" smtClean="0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code description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make</a:t>
            </a:r>
          </a:p>
          <a:p>
            <a:pPr lvl="0"/>
            <a:r>
              <a:rPr lang="en-US" dirty="0" smtClean="0"/>
              <a:t>big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  <p:sldLayoutId id="2147483668" r:id="rId11"/>
    <p:sldLayoutId id="214748367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4.gi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6.png"/><Relationship Id="rId3" Type="http://schemas.openxmlformats.org/officeDocument/2006/relationships/image" Target="../media/image87.tif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6.png"/><Relationship Id="rId3" Type="http://schemas.openxmlformats.org/officeDocument/2006/relationships/image" Target="../media/image97.tif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tiff"/><Relationship Id="rId3" Type="http://schemas.openxmlformats.org/officeDocument/2006/relationships/image" Target="../media/image9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4" Type="http://schemas.openxmlformats.org/officeDocument/2006/relationships/image" Target="../media/image102.tiff"/><Relationship Id="rId5" Type="http://schemas.openxmlformats.org/officeDocument/2006/relationships/image" Target="../media/image103.tiff"/><Relationship Id="rId6" Type="http://schemas.openxmlformats.org/officeDocument/2006/relationships/image" Target="../media/image104.tiff"/><Relationship Id="rId7" Type="http://schemas.openxmlformats.org/officeDocument/2006/relationships/image" Target="../media/image105.png"/><Relationship Id="rId8" Type="http://schemas.openxmlformats.org/officeDocument/2006/relationships/image" Target="../media/image106.tiff"/><Relationship Id="rId9" Type="http://schemas.openxmlformats.org/officeDocument/2006/relationships/image" Target="../media/image107.tiff"/><Relationship Id="rId10" Type="http://schemas.openxmlformats.org/officeDocument/2006/relationships/image" Target="../media/image108.tiff"/><Relationship Id="rId11" Type="http://schemas.openxmlformats.org/officeDocument/2006/relationships/image" Target="../media/image10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tif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0.tif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tiff"/><Relationship Id="rId5" Type="http://schemas.openxmlformats.org/officeDocument/2006/relationships/image" Target="../media/image117.tiff"/><Relationship Id="rId6" Type="http://schemas.openxmlformats.org/officeDocument/2006/relationships/image" Target="../media/image11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4" Type="http://schemas.openxmlformats.org/officeDocument/2006/relationships/image" Target="../media/image121.tiff"/><Relationship Id="rId5" Type="http://schemas.openxmlformats.org/officeDocument/2006/relationships/image" Target="../media/image122.png"/><Relationship Id="rId6" Type="http://schemas.microsoft.com/office/2007/relationships/hdphoto" Target="../media/hdphoto2.wdp"/><Relationship Id="rId7" Type="http://schemas.openxmlformats.org/officeDocument/2006/relationships/image" Target="../media/image12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9.tif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1.tif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6.gi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7.gi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gi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2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3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nativescript/nativescript-cli#system-requirement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tiff"/><Relationship Id="rId3" Type="http://schemas.openxmlformats.org/officeDocument/2006/relationships/image" Target="../media/image65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4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75.tiff"/><Relationship Id="rId8" Type="http://schemas.openxmlformats.org/officeDocument/2006/relationships/image" Target="../media/image76.tiff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gi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432021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4303875"/>
            <a:ext cx="10839448" cy="44652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Cross-platform mobile apps with JavaScript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7190" y="6084570"/>
            <a:ext cx="2415540" cy="5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Reality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718312" y="1807027"/>
            <a:ext cx="8778240" cy="4390529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smtClean="0"/>
              <a:t>The </a:t>
            </a:r>
            <a:r>
              <a:rPr lang="en-US" sz="4000" b="1" smtClean="0"/>
              <a:t>first 80% </a:t>
            </a:r>
            <a:r>
              <a:rPr lang="en-US" sz="4000" smtClean="0"/>
              <a:t>of the code accounts for the </a:t>
            </a:r>
            <a:r>
              <a:rPr lang="en-US" sz="4000" b="1" smtClean="0"/>
              <a:t>first 80% </a:t>
            </a:r>
            <a:r>
              <a:rPr lang="en-US" sz="4000" smtClean="0"/>
              <a:t>of the dev time. </a:t>
            </a:r>
            <a:br>
              <a:rPr lang="en-US" sz="4000" smtClean="0"/>
            </a:br>
            <a:endParaRPr lang="en-US" sz="4000" smtClean="0"/>
          </a:p>
          <a:p>
            <a:pPr marL="0" indent="0">
              <a:buNone/>
            </a:pPr>
            <a:r>
              <a:rPr lang="en-US" sz="4000" smtClean="0"/>
              <a:t>The </a:t>
            </a:r>
            <a:r>
              <a:rPr lang="en-US" sz="4000" b="1" smtClean="0"/>
              <a:t>remaining 20% </a:t>
            </a:r>
            <a:r>
              <a:rPr lang="en-US" sz="4000" smtClean="0"/>
              <a:t>of the code accounts for the </a:t>
            </a:r>
            <a:r>
              <a:rPr lang="en-US" sz="4000" b="1" smtClean="0"/>
              <a:t>other 80% </a:t>
            </a:r>
            <a:r>
              <a:rPr lang="en-US" sz="4000" smtClean="0"/>
              <a:t>of the dev time.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0774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38150" y="2219218"/>
            <a:ext cx="5493523" cy="372438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Intro to NativeScript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NativeScript core concepts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“Hello World”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Defining Views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Basic data binding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Styling views with CSS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107432" y="2219218"/>
            <a:ext cx="5493523" cy="3724382"/>
          </a:xfrm>
        </p:spPr>
        <p:txBody>
          <a:bodyPr>
            <a:normAutofit/>
          </a:bodyPr>
          <a:lstStyle/>
          <a:p>
            <a:r>
              <a:rPr lang="en-US" sz="2400" dirty="0"/>
              <a:t>Extending with </a:t>
            </a:r>
            <a:r>
              <a:rPr lang="en-US" sz="2400" dirty="0" smtClean="0"/>
              <a:t>plugins</a:t>
            </a:r>
          </a:p>
          <a:p>
            <a:r>
              <a:rPr lang="en-US" sz="2400" dirty="0" smtClean="0"/>
              <a:t>Debugging JavaScript</a:t>
            </a:r>
          </a:p>
          <a:p>
            <a:r>
              <a:rPr lang="en-US" sz="2400" dirty="0" err="1" smtClean="0"/>
              <a:t>TypeScript</a:t>
            </a:r>
            <a:r>
              <a:rPr lang="en-US" sz="2400" dirty="0" smtClean="0"/>
              <a:t>, App Patterns and Angular</a:t>
            </a:r>
          </a:p>
          <a:p>
            <a:r>
              <a:rPr lang="en-US" sz="2400" dirty="0" smtClean="0"/>
              <a:t>Navigating views</a:t>
            </a:r>
          </a:p>
          <a:p>
            <a:r>
              <a:rPr lang="en-US" sz="2400" dirty="0" smtClean="0"/>
              <a:t>Adding animations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8150" y="1541124"/>
            <a:ext cx="386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Ante Meridiem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(9AM to Noon)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67930" y="1541124"/>
            <a:ext cx="359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Post Meridiem </a:t>
            </a:r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(1PM to 4PM)</a:t>
            </a:r>
          </a:p>
        </p:txBody>
      </p:sp>
    </p:spTree>
    <p:extLst>
      <p:ext uri="{BB962C8B-B14F-4D97-AF65-F5344CB8AC3E}">
        <p14:creationId xmlns:p14="http://schemas.microsoft.com/office/powerpoint/2010/main" val="5479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333500"/>
            <a:ext cx="7048500" cy="39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Adoption trends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Warm the brains-up after lunch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96"/>
          <p:cNvCxnSpPr/>
          <p:nvPr/>
        </p:nvCxnSpPr>
        <p:spPr>
          <a:xfrm flipV="1">
            <a:off x="6597588" y="1789928"/>
            <a:ext cx="3792611" cy="1928552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dash"/>
            <a:round/>
            <a:headEnd type="none" w="lg" len="lg"/>
            <a:tailEnd type="oval" w="lg" len="lg"/>
          </a:ln>
        </p:spPr>
      </p:cxnSp>
      <p:cxnSp>
        <p:nvCxnSpPr>
          <p:cNvPr id="71" name="Shape 71"/>
          <p:cNvCxnSpPr/>
          <p:nvPr/>
        </p:nvCxnSpPr>
        <p:spPr>
          <a:xfrm rot="10800000">
            <a:off x="6570900" y="3622134"/>
            <a:ext cx="0" cy="13703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" name="Shape 96"/>
          <p:cNvCxnSpPr/>
          <p:nvPr/>
        </p:nvCxnSpPr>
        <p:spPr>
          <a:xfrm flipV="1">
            <a:off x="4102267" y="3714716"/>
            <a:ext cx="2488800" cy="703483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dash"/>
            <a:round/>
            <a:headEnd type="none" w="lg" len="lg"/>
            <a:tailEnd type="oval" w="lg" len="lg"/>
          </a:ln>
        </p:spPr>
      </p:cxnSp>
      <p:sp>
        <p:nvSpPr>
          <p:cNvPr id="69" name="Shape 6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000" smtClean="0"/>
              <a:t>Adoption </a:t>
            </a:r>
            <a:r>
              <a:rPr lang="en-US" sz="4000" dirty="0" smtClean="0"/>
              <a:t>Goals (2016)</a:t>
            </a:r>
            <a:endParaRPr lang="en" sz="4000"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4294967295"/>
          </p:nvPr>
        </p:nvSpPr>
        <p:spPr>
          <a:xfrm>
            <a:off x="641313" y="1450774"/>
            <a:ext cx="10363200" cy="892175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000" b="1" dirty="0" smtClean="0"/>
              <a:t>Goal </a:t>
            </a:r>
            <a:r>
              <a:rPr lang="en" sz="2000" b="1" dirty="0"/>
              <a:t>for 2016: Grow NativeScript adoption by </a:t>
            </a:r>
            <a:r>
              <a:rPr lang="en-US" sz="2000" b="1" dirty="0" smtClean="0">
                <a:solidFill>
                  <a:srgbClr val="00B050"/>
                </a:solidFill>
              </a:rPr>
              <a:t>15</a:t>
            </a:r>
            <a:r>
              <a:rPr lang="en" sz="2000" b="1" dirty="0" smtClean="0">
                <a:solidFill>
                  <a:srgbClr val="00B050"/>
                </a:solidFill>
              </a:rPr>
              <a:t>x</a:t>
            </a:r>
            <a:endParaRPr lang="en" sz="2000" b="1" dirty="0">
              <a:solidFill>
                <a:srgbClr val="00B050"/>
              </a:solidFill>
            </a:endParaRPr>
          </a:p>
        </p:txBody>
      </p:sp>
      <p:cxnSp>
        <p:nvCxnSpPr>
          <p:cNvPr id="72" name="Shape 72"/>
          <p:cNvCxnSpPr/>
          <p:nvPr/>
        </p:nvCxnSpPr>
        <p:spPr>
          <a:xfrm>
            <a:off x="978701" y="4969833"/>
            <a:ext cx="10095999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73" name="Shape 73"/>
          <p:cNvSpPr txBox="1"/>
          <p:nvPr/>
        </p:nvSpPr>
        <p:spPr>
          <a:xfrm>
            <a:off x="3925853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Jan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4533145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Feb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5140437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Mar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5747729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Apr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6355021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May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6962313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Jun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7569606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Jul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8176898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Aug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8784190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Sept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9391482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Oct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9998774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Nov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10606067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Dec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889391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Aug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1496683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Sept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2103975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Oct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2711267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Nov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3318559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Dec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2116283" y="4046499"/>
            <a:ext cx="659200" cy="44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2x</a:t>
            </a:r>
          </a:p>
        </p:txBody>
      </p:sp>
      <p:cxnSp>
        <p:nvCxnSpPr>
          <p:cNvPr id="94" name="Shape 94"/>
          <p:cNvCxnSpPr/>
          <p:nvPr/>
        </p:nvCxnSpPr>
        <p:spPr>
          <a:xfrm>
            <a:off x="3951133" y="4881667"/>
            <a:ext cx="0" cy="1168799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" name="Shape 95"/>
          <p:cNvSpPr txBox="1"/>
          <p:nvPr/>
        </p:nvSpPr>
        <p:spPr>
          <a:xfrm>
            <a:off x="4586601" y="5443400"/>
            <a:ext cx="58035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2016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5007240" y="3566251"/>
            <a:ext cx="659200" cy="44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24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lang="en" sz="2400" b="1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8330980" y="2732521"/>
            <a:ext cx="659200" cy="44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lang="en" sz="2400" b="1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6692999" y="4010699"/>
            <a:ext cx="28211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200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Google Angular2 event (“</a:t>
            </a:r>
            <a:r>
              <a:rPr lang="en" sz="1200" dirty="0" err="1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ngConf</a:t>
            </a:r>
            <a:r>
              <a:rPr lang="en" sz="1200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”);</a:t>
            </a:r>
          </a:p>
          <a:p>
            <a:r>
              <a:rPr lang="en" sz="1200" dirty="0" err="1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NativeScript</a:t>
            </a:r>
            <a:r>
              <a:rPr lang="en" sz="1200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 Angular2 push begins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889401" y="5628133"/>
            <a:ext cx="58035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333">
                <a:solidFill>
                  <a:srgbClr val="999999"/>
                </a:solidFill>
              </a:rPr>
              <a:t>Measured* active developers</a:t>
            </a:r>
          </a:p>
          <a:p>
            <a:r>
              <a:rPr lang="en" sz="1333">
                <a:solidFill>
                  <a:srgbClr val="999999"/>
                </a:solidFill>
              </a:rPr>
              <a:t>(via NativeScript CLI)</a:t>
            </a:r>
          </a:p>
        </p:txBody>
      </p:sp>
      <p:cxnSp>
        <p:nvCxnSpPr>
          <p:cNvPr id="90" name="Shape 90"/>
          <p:cNvCxnSpPr/>
          <p:nvPr/>
        </p:nvCxnSpPr>
        <p:spPr>
          <a:xfrm rot="10800000" flipH="1">
            <a:off x="978700" y="4388099"/>
            <a:ext cx="3174000" cy="231600"/>
          </a:xfrm>
          <a:prstGeom prst="straightConnector1">
            <a:avLst/>
          </a:prstGeom>
          <a:noFill/>
          <a:ln w="38100" cap="flat" cmpd="sng">
            <a:solidFill>
              <a:srgbClr val="4285F4"/>
            </a:solidFill>
            <a:prstDash val="solid"/>
            <a:round/>
            <a:headEnd type="oval" w="lg" len="lg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19003573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36" y="182880"/>
            <a:ext cx="6170608" cy="6433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0654" y="505609"/>
            <a:ext cx="36253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Active monthly CLI users </a:t>
            </a:r>
            <a:r>
              <a:rPr lang="en-US" sz="2800" b="1" dirty="0" smtClean="0">
                <a:latin typeface="Avenir Roman" charset="0"/>
                <a:ea typeface="Avenir Roman" charset="0"/>
                <a:cs typeface="Avenir Roman" charset="0"/>
              </a:rPr>
              <a:t>doubled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Aug to Dec ‘15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latin typeface="Avenir Roman" charset="0"/>
                <a:ea typeface="Avenir Roman" charset="0"/>
                <a:cs typeface="Avenir Roman" charset="0"/>
              </a:rPr>
              <a:t>Doubled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again Dec to Feb ‘16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On track to </a:t>
            </a:r>
            <a:r>
              <a:rPr lang="en-US" sz="2800" b="1" dirty="0" smtClean="0">
                <a:latin typeface="Avenir Roman" charset="0"/>
                <a:ea typeface="Avenir Roman" charset="0"/>
                <a:cs typeface="Avenir Roman" charset="0"/>
              </a:rPr>
              <a:t>double again 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by end of April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4154" y="4249270"/>
            <a:ext cx="3551828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venir Roman" charset="0"/>
                <a:ea typeface="Avenir Roman" charset="0"/>
                <a:cs typeface="Avenir Roman" charset="0"/>
              </a:rPr>
              <a:t>60% </a:t>
            </a:r>
            <a:r>
              <a:rPr lang="en-US" sz="3600" dirty="0" smtClean="0">
                <a:latin typeface="Avenir Roman" charset="0"/>
                <a:ea typeface="Avenir Roman" charset="0"/>
                <a:cs typeface="Avenir Roman" charset="0"/>
              </a:rPr>
              <a:t>increase in new users since January</a:t>
            </a:r>
          </a:p>
        </p:txBody>
      </p:sp>
    </p:spTree>
    <p:extLst>
      <p:ext uri="{BB962C8B-B14F-4D97-AF65-F5344CB8AC3E}">
        <p14:creationId xmlns:p14="http://schemas.microsoft.com/office/powerpoint/2010/main" val="16366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8" y="520391"/>
            <a:ext cx="10973022" cy="55361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08" y="3364674"/>
            <a:ext cx="1953388" cy="26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502528"/>
            <a:ext cx="11338560" cy="548640"/>
          </a:xfrm>
        </p:spPr>
        <p:txBody>
          <a:bodyPr/>
          <a:lstStyle/>
          <a:p>
            <a:r>
              <a:rPr lang="en-US" sz="4000" dirty="0" err="1" smtClean="0"/>
              <a:t>npm</a:t>
            </a:r>
            <a:r>
              <a:rPr lang="en-US" sz="4000" dirty="0" smtClean="0"/>
              <a:t> &amp; </a:t>
            </a:r>
            <a:r>
              <a:rPr lang="en-US" sz="4000" dirty="0" err="1" smtClean="0"/>
              <a:t>GitHub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15" y="1160145"/>
            <a:ext cx="7971715" cy="4842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74" y="2116299"/>
            <a:ext cx="5709173" cy="1187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638800" y="2318657"/>
            <a:ext cx="468632" cy="28302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1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81013"/>
            <a:ext cx="11338560" cy="548640"/>
          </a:xfrm>
        </p:spPr>
        <p:txBody>
          <a:bodyPr/>
          <a:lstStyle/>
          <a:p>
            <a:r>
              <a:rPr lang="en-US" sz="4000" smtClean="0"/>
              <a:t>Developer Comments</a:t>
            </a: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1306247"/>
            <a:ext cx="4763408" cy="14700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63" y="4523014"/>
            <a:ext cx="94615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77" y="1178736"/>
            <a:ext cx="4799693" cy="12383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232" y="2566188"/>
            <a:ext cx="4450443" cy="13442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929" y="2522686"/>
            <a:ext cx="3311071" cy="10254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163" y="3179275"/>
            <a:ext cx="3270703" cy="81349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1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" y="467360"/>
            <a:ext cx="6895713" cy="577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9162" y="792480"/>
            <a:ext cx="3643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Join </a:t>
            </a:r>
            <a:r>
              <a:rPr lang="en-US" sz="28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the growing NativeScript </a:t>
            </a:r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community on Slack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08" y="2333337"/>
            <a:ext cx="2794000" cy="279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12668" y="5283199"/>
            <a:ext cx="2536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nativescript</a:t>
            </a:r>
            <a:r>
              <a:rPr lang="en-US" dirty="0"/>
              <a:t>-slack</a:t>
            </a:r>
          </a:p>
        </p:txBody>
      </p:sp>
    </p:spTree>
    <p:extLst>
      <p:ext uri="{BB962C8B-B14F-4D97-AF65-F5344CB8AC3E}">
        <p14:creationId xmlns:p14="http://schemas.microsoft.com/office/powerpoint/2010/main" val="21233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Integrations &amp; Ecosystem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Reality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19" y="1742535"/>
            <a:ext cx="3009768" cy="3035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980" y="1742535"/>
            <a:ext cx="1897812" cy="1897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567" y="2950233"/>
            <a:ext cx="1728638" cy="1728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2443" y="5141343"/>
            <a:ext cx="5408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Performance bottlenecked by mobile web views</a:t>
            </a:r>
            <a:endParaRPr lang="en-US" sz="2800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6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 Ecosystem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393" y="1939782"/>
            <a:ext cx="2205318" cy="857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981" y="3158878"/>
            <a:ext cx="7584141" cy="19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 Ecosystem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762" y="2482246"/>
            <a:ext cx="1979407" cy="769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2" y="3574281"/>
            <a:ext cx="2753958" cy="79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762" y="4692651"/>
            <a:ext cx="2601300" cy="1050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299" y="1656411"/>
            <a:ext cx="3020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Reusable libraries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9160" y="2368549"/>
            <a:ext cx="1324988" cy="1324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565" y="3842137"/>
            <a:ext cx="2861345" cy="6438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7042" y="1656411"/>
            <a:ext cx="90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IDEs</a:t>
            </a:r>
          </a:p>
        </p:txBody>
      </p:sp>
      <p:pic>
        <p:nvPicPr>
          <p:cNvPr id="10" name="Picture 9" descr="Telerik_Platform_Black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494" y="4927569"/>
            <a:ext cx="2874554" cy="5269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03547" y="1656411"/>
            <a:ext cx="26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Verified Plugins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0177" y="2696042"/>
            <a:ext cx="2181963" cy="4302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4800" y="3357359"/>
            <a:ext cx="1932711" cy="8310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008" y="4347556"/>
            <a:ext cx="2516297" cy="5800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543" y="5086700"/>
            <a:ext cx="1221223" cy="122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Angular </a:t>
            </a:r>
            <a:r>
              <a:rPr lang="en-US" b="1" smtClean="0"/>
              <a:t>&amp; </a:t>
            </a:r>
            <a:r>
              <a:rPr lang="en-US" b="1" dirty="0" err="1" smtClean="0"/>
              <a:t>TypeScript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163" y="1324040"/>
            <a:ext cx="4555067" cy="2733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669" y="2276848"/>
            <a:ext cx="2898987" cy="707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0150" y="4154548"/>
            <a:ext cx="3820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Created by Google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Open source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Popular JavaScript framework for building complex web apps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“Angular 2” ships in May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9668" y="4000660"/>
            <a:ext cx="42299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Created by Microsoft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Open source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Popular compiler for JavaScript that adds powerful language features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Used to create Angular 2 and {N}</a:t>
            </a:r>
          </a:p>
        </p:txBody>
      </p:sp>
    </p:spTree>
    <p:extLst>
      <p:ext uri="{BB962C8B-B14F-4D97-AF65-F5344CB8AC3E}">
        <p14:creationId xmlns:p14="http://schemas.microsoft.com/office/powerpoint/2010/main" val="5630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03" y="645458"/>
            <a:ext cx="9283280" cy="53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37" y="628127"/>
            <a:ext cx="9162720" cy="53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4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ngConf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42" y="1451221"/>
            <a:ext cx="2815532" cy="370773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3837645" y="1209525"/>
            <a:ext cx="6346799" cy="4587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b="1" dirty="0"/>
              <a:t>Fast facts:</a:t>
            </a:r>
          </a:p>
          <a:p>
            <a:pPr marL="609585" indent="-304792">
              <a:lnSpc>
                <a:spcPct val="115000"/>
              </a:lnSpc>
              <a:buChar char="●"/>
            </a:pPr>
            <a:r>
              <a:rPr lang="en" sz="2400" dirty="0"/>
              <a:t>May 4th to 6th in Salt Lake City</a:t>
            </a:r>
          </a:p>
          <a:p>
            <a:pPr marL="609585" indent="-304792">
              <a:lnSpc>
                <a:spcPct val="115000"/>
              </a:lnSpc>
              <a:buChar char="●"/>
            </a:pPr>
            <a:r>
              <a:rPr lang="en-US" sz="2400" dirty="0"/>
              <a:t>Largest </a:t>
            </a:r>
            <a:r>
              <a:rPr lang="en" sz="2400" dirty="0"/>
              <a:t>Angular developer event in US (~1300 developers</a:t>
            </a:r>
            <a:r>
              <a:rPr lang="en-US" sz="2400" dirty="0"/>
              <a:t>)</a:t>
            </a:r>
            <a:endParaRPr lang="e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837" y="3218027"/>
            <a:ext cx="3153859" cy="1655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1602" y="5010644"/>
            <a:ext cx="2720127" cy="855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685" y="5281466"/>
            <a:ext cx="2338759" cy="7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305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00" y="1235902"/>
            <a:ext cx="2256437" cy="4008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025" y="1235902"/>
            <a:ext cx="2237487" cy="4013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9400" y="1235902"/>
            <a:ext cx="2253559" cy="4008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861" y="76565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venir Book" charset="0"/>
                <a:ea typeface="Avenir Book" charset="0"/>
                <a:cs typeface="Avenir Book" charset="0"/>
              </a:rPr>
              <a:t>Modulus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3924" y="765651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venir Book" charset="0"/>
                <a:ea typeface="Avenir Book" charset="0"/>
                <a:cs typeface="Avenir Book" charset="0"/>
              </a:rPr>
              <a:t>Sachse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 Construction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9" b="100000" l="10000" r="90000">
                        <a14:foregroundMark x1="45625" y1="97887" x2="83750" y2="97711"/>
                        <a14:foregroundMark x1="88750" y1="84859" x2="89063" y2="30106"/>
                        <a14:foregroundMark x1="11563" y1="30282" x2="12500" y2="99824"/>
                        <a14:foregroundMark x1="12500" y1="29401" x2="88750" y2="29401"/>
                        <a14:backgroundMark x1="8438" y1="39085" x2="9688" y2="29225"/>
                        <a14:backgroundMark x1="37188" y1="25880" x2="70625" y2="253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2959" y="-365760"/>
            <a:ext cx="3160559" cy="56099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8549" y="765651"/>
            <a:ext cx="1027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Day Care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4733" y="765651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This or That!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3596" y="1898127"/>
            <a:ext cx="2306320" cy="39217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35357" y="594111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venir Book" charset="0"/>
                <a:ea typeface="Avenir Book" charset="0"/>
                <a:cs typeface="Avenir Book" charset="0"/>
              </a:rPr>
              <a:t>PocketSmith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6716" y="1206365"/>
            <a:ext cx="8547233" cy="390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latin typeface="Avenir Book" charset="0"/>
                <a:ea typeface="Avenir Book" charset="0"/>
                <a:cs typeface="Avenir Book" charset="0"/>
              </a:rPr>
              <a:t>“With NativeScript it became apparent quickly that we would no longer have a need for iOS and Android specialists—our Microsoft .NET team became fully functional—fast.”</a:t>
            </a:r>
          </a:p>
          <a:p>
            <a:pPr algn="r"/>
            <a:r>
              <a:rPr lang="en-US" sz="3733" dirty="0">
                <a:latin typeface="Avenir Book" charset="0"/>
                <a:ea typeface="Avenir Book" charset="0"/>
                <a:cs typeface="Avenir Book" charset="0"/>
              </a:rPr>
              <a:t/>
            </a:r>
            <a:br>
              <a:rPr lang="en-US" sz="3733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Allan </a:t>
            </a:r>
            <a:r>
              <a:rPr lang="en-US" sz="2400" b="1" dirty="0" err="1">
                <a:latin typeface="Avenir Book" charset="0"/>
                <a:ea typeface="Avenir Book" charset="0"/>
                <a:cs typeface="Avenir Book" charset="0"/>
              </a:rPr>
              <a:t>Kreyer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, CIM Mobility Founder</a:t>
            </a:r>
          </a:p>
        </p:txBody>
      </p:sp>
    </p:spTree>
    <p:extLst>
      <p:ext uri="{BB962C8B-B14F-4D97-AF65-F5344CB8AC3E}">
        <p14:creationId xmlns:p14="http://schemas.microsoft.com/office/powerpoint/2010/main" val="182524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002" y="2589966"/>
            <a:ext cx="8444754" cy="68694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TypeScript</a:t>
            </a:r>
            <a:r>
              <a:rPr lang="en-US" dirty="0" smtClean="0"/>
              <a:t>, App Patterns and Angular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Hybrid Promise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1926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Web</a:t>
            </a:r>
          </a:p>
        </p:txBody>
      </p:sp>
      <p:sp>
        <p:nvSpPr>
          <p:cNvPr id="7" name="Oval 6"/>
          <p:cNvSpPr/>
          <p:nvPr/>
        </p:nvSpPr>
        <p:spPr>
          <a:xfrm>
            <a:off x="9280902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sp>
        <p:nvSpPr>
          <p:cNvPr id="8" name="Oval 7"/>
          <p:cNvSpPr/>
          <p:nvPr/>
        </p:nvSpPr>
        <p:spPr>
          <a:xfrm>
            <a:off x="4932445" y="2169763"/>
            <a:ext cx="2030279" cy="2030279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Hybrid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22171" y="3184903"/>
            <a:ext cx="156532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330699" y="3184903"/>
            <a:ext cx="156532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28773" y="4393151"/>
            <a:ext cx="2464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Reach</a:t>
            </a:r>
          </a:p>
          <a:p>
            <a:r>
              <a:rPr lang="en-US" sz="2400" dirty="0"/>
              <a:t>Code/Skill </a:t>
            </a:r>
            <a:r>
              <a:rPr lang="en-US" sz="2400" dirty="0" smtClean="0"/>
              <a:t>Reuse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17072" y="4393151"/>
            <a:ext cx="2955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Richness</a:t>
            </a:r>
          </a:p>
          <a:p>
            <a:pPr algn="r"/>
            <a:r>
              <a:rPr lang="en-US" sz="2400" dirty="0"/>
              <a:t>Premium experience</a:t>
            </a:r>
          </a:p>
          <a:p>
            <a:pPr algn="r"/>
            <a:r>
              <a:rPr lang="en-US" sz="2400" dirty="0"/>
              <a:t>Device APIs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32445" y="4531650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Compromises</a:t>
            </a:r>
          </a:p>
        </p:txBody>
      </p:sp>
    </p:spTree>
    <p:extLst>
      <p:ext uri="{BB962C8B-B14F-4D97-AF65-F5344CB8AC3E}">
        <p14:creationId xmlns:p14="http://schemas.microsoft.com/office/powerpoint/2010/main" val="174476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in Architecture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38152" y="1887310"/>
            <a:ext cx="3654877" cy="3544888"/>
          </a:xfrm>
          <a:prstGeom prst="rect">
            <a:avLst/>
          </a:prstGeom>
        </p:spPr>
        <p:txBody>
          <a:bodyPr/>
          <a:lstStyle/>
          <a:p>
            <a:pPr indent="0" algn="ctr">
              <a:buNone/>
            </a:pPr>
            <a:r>
              <a:rPr lang="en-US" b="1" dirty="0" err="1" smtClean="0"/>
              <a:t>Javascript</a:t>
            </a:r>
            <a:endParaRPr lang="en-US" b="1" dirty="0" smtClean="0"/>
          </a:p>
          <a:p>
            <a:pPr indent="0" algn="ctr">
              <a:buNone/>
            </a:pPr>
            <a:r>
              <a:rPr lang="en-US" sz="2400" dirty="0" smtClean="0"/>
              <a:t>Write your application using plain </a:t>
            </a:r>
            <a:r>
              <a:rPr lang="en-US" sz="2400" dirty="0" err="1" smtClean="0"/>
              <a:t>Javascript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93029" y="1896735"/>
            <a:ext cx="3559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latin typeface="Avenir Roman" charset="0"/>
                <a:ea typeface="Avenir Roman" charset="0"/>
                <a:cs typeface="Avenir Roman" charset="0"/>
              </a:rPr>
              <a:t>TypeScript</a:t>
            </a:r>
            <a:endParaRPr lang="en-US" sz="3600" b="1" dirty="0" smtClean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n-US" sz="2400" dirty="0" smtClean="0">
                <a:latin typeface="Avenir Roman" charset="0"/>
                <a:ea typeface="Avenir Roman" charset="0"/>
                <a:cs typeface="Avenir Roman" charset="0"/>
              </a:rPr>
              <a:t>Use </a:t>
            </a:r>
            <a:r>
              <a:rPr lang="en-US" sz="2400" dirty="0" err="1" smtClean="0"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n-US" sz="2400" dirty="0" smtClean="0">
                <a:latin typeface="Avenir Roman" charset="0"/>
                <a:ea typeface="Avenir Roman" charset="0"/>
                <a:cs typeface="Avenir Roman" charset="0"/>
              </a:rPr>
              <a:t> to get Object Oriented features and compile time error checking</a:t>
            </a:r>
            <a:endParaRPr lang="en-US" sz="2400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2658" y="1870918"/>
            <a:ext cx="3559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venir Roman" charset="0"/>
                <a:ea typeface="Avenir Roman" charset="0"/>
                <a:cs typeface="Avenir Roman" charset="0"/>
              </a:rPr>
              <a:t>Angular</a:t>
            </a:r>
          </a:p>
          <a:p>
            <a:pPr algn="ctr"/>
            <a:r>
              <a:rPr lang="en-US" sz="2400" dirty="0" smtClean="0">
                <a:latin typeface="Avenir Roman" charset="0"/>
                <a:ea typeface="Avenir Roman" charset="0"/>
                <a:cs typeface="Avenir Roman" charset="0"/>
              </a:rPr>
              <a:t>Use Angular to architect application. Reuse almost all code between web and mobile</a:t>
            </a:r>
            <a:endParaRPr lang="en-US" sz="2400" dirty="0"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2052" name="Picture 4" descr="https://avatars0.githubusercontent.com/u/139426?v=3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9972" y="4191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777" y="4613864"/>
            <a:ext cx="1524132" cy="1059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154" y="4324136"/>
            <a:ext cx="1638728" cy="16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2076939"/>
            <a:ext cx="9664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1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0338"/>
            <a:ext cx="12192000" cy="70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2CC55E"/>
                </a:solidFill>
                <a:latin typeface="Menlo-Regular" charset="0"/>
              </a:rPr>
              <a:t>																									</a:t>
            </a:r>
          </a:p>
          <a:p>
            <a:pPr marL="0" indent="0">
              <a:buNone/>
            </a:pPr>
            <a:endParaRPr lang="en-US" dirty="0">
              <a:solidFill>
                <a:srgbClr val="2CC55E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CC55E"/>
                </a:solidFill>
                <a:latin typeface="Menlo-Regular" charset="0"/>
              </a:rPr>
              <a:t>																								</a:t>
            </a:r>
            <a:r>
              <a:rPr lang="en-US" dirty="0" err="1" smtClean="0">
                <a:solidFill>
                  <a:srgbClr val="2CC55E"/>
                </a:solidFill>
                <a:latin typeface="Menlo-Regular" charset="0"/>
              </a:rPr>
              <a:t>tns</a:t>
            </a:r>
            <a:r>
              <a:rPr lang="en-US" dirty="0" smtClean="0">
                <a:solidFill>
                  <a:srgbClr val="2CC55E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CC55E"/>
                </a:solidFill>
                <a:latin typeface="Menlo-Regular" charset="0"/>
              </a:rPr>
              <a:t>install typescript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97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7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32114" y="2047688"/>
            <a:ext cx="964474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latin typeface="Avenir Book" charset="0"/>
                <a:ea typeface="Avenir Book" charset="0"/>
                <a:cs typeface="Avenir Book" charset="0"/>
              </a:rPr>
              <a:t>“</a:t>
            </a:r>
            <a:r>
              <a:rPr lang="en-US" sz="4000" i="1" dirty="0" smtClean="0">
                <a:solidFill>
                  <a:prstClr val="black"/>
                </a:solidFill>
                <a:latin typeface="Avenir Book" charset="0"/>
                <a:ea typeface="Avenir Book" charset="0"/>
                <a:cs typeface="Avenir Book" charset="0"/>
              </a:rPr>
              <a:t>If </a:t>
            </a:r>
            <a:r>
              <a:rPr lang="en-US" sz="4000" i="1" dirty="0">
                <a:solidFill>
                  <a:prstClr val="black"/>
                </a:solidFill>
                <a:latin typeface="Avenir Book" charset="0"/>
                <a:ea typeface="Avenir Book" charset="0"/>
                <a:cs typeface="Avenir Book" charset="0"/>
              </a:rPr>
              <a:t>debugging is the process of removing software bugs, then programming must be the process of putting them in</a:t>
            </a:r>
            <a:r>
              <a:rPr lang="en-US" sz="4000" i="1" dirty="0" smtClean="0">
                <a:solidFill>
                  <a:prstClr val="black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r>
              <a:rPr lang="en-US" sz="4000" dirty="0" smtClean="0">
                <a:solidFill>
                  <a:prstClr val="black"/>
                </a:solidFill>
                <a:latin typeface="Avenir Book" charset="0"/>
                <a:ea typeface="Avenir Book" charset="0"/>
                <a:cs typeface="Avenir Book" charset="0"/>
              </a:rPr>
              <a:t>”</a:t>
            </a:r>
          </a:p>
          <a:p>
            <a:endParaRPr lang="en-US" sz="3200" dirty="0">
              <a:solidFill>
                <a:prstClr val="black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b="1" dirty="0">
                <a:solidFill>
                  <a:prstClr val="black"/>
                </a:solidFill>
                <a:latin typeface="Avenir Heavy" charset="0"/>
                <a:ea typeface="Avenir Heavy" charset="0"/>
                <a:cs typeface="Avenir Heavy" charset="0"/>
              </a:rPr>
              <a:t>- </a:t>
            </a:r>
            <a:r>
              <a:rPr lang="en-US" b="1" dirty="0" err="1">
                <a:solidFill>
                  <a:prstClr val="black"/>
                </a:solidFill>
                <a:latin typeface="Avenir Heavy" charset="0"/>
                <a:ea typeface="Avenir Heavy" charset="0"/>
                <a:cs typeface="Avenir Heavy" charset="0"/>
              </a:rPr>
              <a:t>Edsger</a:t>
            </a:r>
            <a:r>
              <a:rPr lang="en-US" b="1" dirty="0">
                <a:solidFill>
                  <a:prstClr val="black"/>
                </a:solidFill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venir Heavy" charset="0"/>
                <a:ea typeface="Avenir Heavy" charset="0"/>
                <a:cs typeface="Avenir Heavy" charset="0"/>
              </a:rPr>
              <a:t>Dijkstra</a:t>
            </a:r>
            <a:endParaRPr lang="en-US" b="1" dirty="0">
              <a:solidFill>
                <a:prstClr val="black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DOM Quiz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31952" y="1344592"/>
            <a:ext cx="11180107" cy="4905599"/>
          </a:xfrm>
        </p:spPr>
        <p:txBody>
          <a:bodyPr/>
          <a:lstStyle/>
          <a:p>
            <a:r>
              <a:rPr lang="en-US" dirty="0" smtClean="0"/>
              <a:t>Can you use the </a:t>
            </a:r>
            <a:r>
              <a:rPr lang="en-US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window</a:t>
            </a:r>
            <a:r>
              <a:rPr lang="en-US" dirty="0" smtClean="0"/>
              <a:t> object?</a:t>
            </a:r>
          </a:p>
          <a:p>
            <a:pPr lvl="1"/>
            <a:r>
              <a:rPr lang="en-US" dirty="0" err="1" smtClean="0"/>
              <a:t>window.open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4"/>
                </a:solidFill>
              </a:rPr>
              <a:t>“http://</a:t>
            </a:r>
            <a:r>
              <a:rPr lang="en-US" dirty="0" err="1" smtClean="0">
                <a:solidFill>
                  <a:schemeClr val="accent4"/>
                </a:solidFill>
              </a:rPr>
              <a:t>theuselessweb.com</a:t>
            </a:r>
            <a:r>
              <a:rPr lang="en-US" dirty="0" smtClean="0">
                <a:solidFill>
                  <a:schemeClr val="accent4"/>
                </a:solidFill>
              </a:rPr>
              <a:t>”</a:t>
            </a:r>
            <a:r>
              <a:rPr lang="en-US" dirty="0" smtClean="0"/>
              <a:t>);</a:t>
            </a:r>
          </a:p>
          <a:p>
            <a:pPr lvl="1" indent="0">
              <a:buNone/>
            </a:pPr>
            <a:endParaRPr lang="en-US" dirty="0" smtClean="0"/>
          </a:p>
          <a:p>
            <a:r>
              <a:rPr lang="en-US" dirty="0" smtClean="0"/>
              <a:t>Can you select elements with jQuery?</a:t>
            </a:r>
          </a:p>
          <a:p>
            <a:pPr lvl="1"/>
            <a:r>
              <a:rPr lang="en-US" dirty="0" smtClean="0"/>
              <a:t>$(</a:t>
            </a:r>
            <a:r>
              <a:rPr lang="en-US" dirty="0" smtClean="0">
                <a:solidFill>
                  <a:schemeClr val="accent4"/>
                </a:solidFill>
              </a:rPr>
              <a:t>“#</a:t>
            </a:r>
            <a:r>
              <a:rPr lang="en-US" dirty="0" err="1" smtClean="0">
                <a:solidFill>
                  <a:schemeClr val="accent4"/>
                </a:solidFill>
              </a:rPr>
              <a:t>someId</a:t>
            </a:r>
            <a:r>
              <a:rPr lang="en-US" dirty="0" smtClean="0">
                <a:solidFill>
                  <a:schemeClr val="accent4"/>
                </a:solidFill>
              </a:rPr>
              <a:t>”</a:t>
            </a:r>
            <a:r>
              <a:rPr lang="en-US" dirty="0" smtClean="0"/>
              <a:t>).hide();</a:t>
            </a:r>
          </a:p>
          <a:p>
            <a:pPr lvl="1"/>
            <a:endParaRPr lang="en-US" dirty="0"/>
          </a:p>
          <a:p>
            <a:r>
              <a:rPr lang="en-US" dirty="0" smtClean="0"/>
              <a:t>Can you use </a:t>
            </a:r>
            <a:r>
              <a:rPr lang="en-US" dirty="0" err="1" smtClean="0">
                <a:solidFill>
                  <a:schemeClr val="accent1"/>
                </a:solidFill>
                <a:latin typeface="Andale Mono" charset="0"/>
                <a:ea typeface="Andale Mono" charset="0"/>
                <a:cs typeface="Andale Mono" charset="0"/>
              </a:rPr>
              <a:t>console.log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4"/>
                </a:solidFill>
              </a:rPr>
              <a:t>“What do you get when you cross a joke </a:t>
            </a:r>
          </a:p>
          <a:p>
            <a:pPr lvl="1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			with a rhetorical question?”</a:t>
            </a:r>
            <a:r>
              <a:rPr lang="en-US" dirty="0" smtClean="0"/>
              <a:t>);</a:t>
            </a:r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4" y="1344592"/>
            <a:ext cx="1246336" cy="1246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4" y="2862836"/>
            <a:ext cx="1246336" cy="12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Debug by </a:t>
            </a:r>
            <a:r>
              <a:rPr lang="en-US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alert </a:t>
            </a:r>
            <a:r>
              <a:rPr lang="en-US" dirty="0" smtClean="0"/>
              <a:t>(no really)</a:t>
            </a:r>
          </a:p>
          <a:p>
            <a:r>
              <a:rPr lang="en-US" dirty="0" smtClean="0"/>
              <a:t>Debug by </a:t>
            </a:r>
            <a:r>
              <a:rPr lang="en-US" dirty="0" err="1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console.log</a:t>
            </a:r>
            <a:endParaRPr lang="en-US" dirty="0" smtClean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/>
              <a:t>Debug by Developer Tools</a:t>
            </a:r>
          </a:p>
          <a:p>
            <a:r>
              <a:rPr lang="en-US" dirty="0" smtClean="0"/>
              <a:t>Debug by IDE </a:t>
            </a:r>
          </a:p>
          <a:p>
            <a:pPr lvl="1"/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Visual Studio Code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2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95449"/>
            <a:ext cx="8240486" cy="300189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dirty="0" smtClean="0"/>
              <a:t>Debug By Alert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Hybrid Reality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761989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sp>
        <p:nvSpPr>
          <p:cNvPr id="8" name="Oval 7"/>
          <p:cNvSpPr/>
          <p:nvPr/>
        </p:nvSpPr>
        <p:spPr>
          <a:xfrm>
            <a:off x="2491169" y="2169763"/>
            <a:ext cx="2030279" cy="2030279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“Web”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Hybrid</a:t>
            </a:r>
            <a:endParaRPr lang="en-US" sz="28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03159" y="3141770"/>
            <a:ext cx="156532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09789" y="4531649"/>
            <a:ext cx="2334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smtClean="0"/>
              <a:t>Best experience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491169" y="4531650"/>
            <a:ext cx="213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 to market</a:t>
            </a:r>
          </a:p>
        </p:txBody>
      </p:sp>
    </p:spTree>
    <p:extLst>
      <p:ext uri="{BB962C8B-B14F-4D97-AF65-F5344CB8AC3E}">
        <p14:creationId xmlns:p14="http://schemas.microsoft.com/office/powerpoint/2010/main" val="34478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32114" y="2047688"/>
            <a:ext cx="964474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latin typeface="Avenir Book" charset="0"/>
                <a:ea typeface="Avenir Book" charset="0"/>
                <a:cs typeface="Avenir Book" charset="0"/>
              </a:rPr>
              <a:t>“</a:t>
            </a:r>
            <a:r>
              <a:rPr lang="en-US" sz="4000" i="1" dirty="0" smtClean="0">
                <a:solidFill>
                  <a:prstClr val="black"/>
                </a:solidFill>
                <a:latin typeface="Avenir Book" charset="0"/>
                <a:ea typeface="Avenir Book" charset="0"/>
                <a:cs typeface="Avenir Book" charset="0"/>
              </a:rPr>
              <a:t>There is no DOM in </a:t>
            </a:r>
            <a:r>
              <a:rPr lang="en-US" sz="4000" i="1" dirty="0" err="1" smtClean="0">
                <a:solidFill>
                  <a:prstClr val="black"/>
                </a:solidFill>
                <a:latin typeface="Avenir Book" charset="0"/>
                <a:ea typeface="Avenir Book" charset="0"/>
                <a:cs typeface="Avenir Book" charset="0"/>
              </a:rPr>
              <a:t>NativeScript</a:t>
            </a:r>
            <a:r>
              <a:rPr lang="en-US" sz="4000" i="1" dirty="0" smtClean="0">
                <a:solidFill>
                  <a:prstClr val="black"/>
                </a:solidFill>
                <a:latin typeface="Avenir Book" charset="0"/>
                <a:ea typeface="Avenir Book" charset="0"/>
                <a:cs typeface="Avenir Book" charset="0"/>
              </a:rPr>
              <a:t>, so there is no alert, so alerts are totally legit.</a:t>
            </a:r>
            <a:r>
              <a:rPr lang="en-US" sz="4000" dirty="0" smtClean="0">
                <a:solidFill>
                  <a:prstClr val="black"/>
                </a:solidFill>
                <a:latin typeface="Avenir Book" charset="0"/>
                <a:ea typeface="Avenir Book" charset="0"/>
                <a:cs typeface="Avenir Book" charset="0"/>
              </a:rPr>
              <a:t>”</a:t>
            </a:r>
          </a:p>
          <a:p>
            <a:endParaRPr lang="en-US" sz="3200" dirty="0">
              <a:solidFill>
                <a:prstClr val="black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b="1" dirty="0">
                <a:solidFill>
                  <a:prstClr val="black"/>
                </a:solidFill>
                <a:latin typeface="Avenir Heavy" charset="0"/>
                <a:ea typeface="Avenir Heavy" charset="0"/>
                <a:cs typeface="Avenir Heavy" charset="0"/>
              </a:rPr>
              <a:t>- </a:t>
            </a:r>
            <a:r>
              <a:rPr lang="en-US" b="1" dirty="0" err="1">
                <a:solidFill>
                  <a:prstClr val="black"/>
                </a:solidFill>
                <a:latin typeface="Avenir Heavy" charset="0"/>
                <a:ea typeface="Avenir Heavy" charset="0"/>
                <a:cs typeface="Avenir Heavy" charset="0"/>
              </a:rPr>
              <a:t>Edsger</a:t>
            </a:r>
            <a:r>
              <a:rPr lang="en-US" b="1" dirty="0">
                <a:solidFill>
                  <a:prstClr val="black"/>
                </a:solidFill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venir Heavy" charset="0"/>
                <a:ea typeface="Avenir Heavy" charset="0"/>
                <a:cs typeface="Avenir Heavy" charset="0"/>
              </a:rPr>
              <a:t>Dijkstra</a:t>
            </a:r>
            <a:endParaRPr lang="en-US" b="1" dirty="0">
              <a:solidFill>
                <a:prstClr val="black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87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64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App 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An object that is responsible for getting and setting data</a:t>
            </a:r>
          </a:p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Super dumb objects that define the structure of the data</a:t>
            </a:r>
          </a:p>
          <a:p>
            <a:r>
              <a:rPr lang="en-US" dirty="0" err="1" smtClean="0"/>
              <a:t>ViewModels</a:t>
            </a:r>
            <a:endParaRPr lang="en-US" dirty="0" smtClean="0"/>
          </a:p>
          <a:p>
            <a:pPr lvl="1"/>
            <a:r>
              <a:rPr lang="en-US" dirty="0" smtClean="0"/>
              <a:t>AKA Controllers. Controls the state of the UI and performs when changes are made to model objects.</a:t>
            </a:r>
          </a:p>
        </p:txBody>
      </p:sp>
    </p:spTree>
    <p:extLst>
      <p:ext uri="{BB962C8B-B14F-4D97-AF65-F5344CB8AC3E}">
        <p14:creationId xmlns:p14="http://schemas.microsoft.com/office/powerpoint/2010/main" val="17249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9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1" y="675409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 with Angular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{{ }} – still works! </a:t>
            </a:r>
          </a:p>
          <a:p>
            <a:pPr lvl="1"/>
            <a:r>
              <a:rPr lang="en-US" dirty="0" smtClean="0"/>
              <a:t>You can still use {N}'s standard binding</a:t>
            </a:r>
            <a:r>
              <a:rPr lang="is-IS" dirty="0" smtClean="0"/>
              <a:t>…</a:t>
            </a:r>
          </a:p>
          <a:p>
            <a:pPr lvl="1"/>
            <a:r>
              <a:rPr lang="en-US" dirty="0" smtClean="0"/>
              <a:t>But you can do it even better.</a:t>
            </a:r>
          </a:p>
          <a:p>
            <a:r>
              <a:rPr lang="en-US" dirty="0" smtClean="0"/>
              <a:t>[] – Property binding </a:t>
            </a:r>
          </a:p>
          <a:p>
            <a:pPr lvl="1"/>
            <a:r>
              <a:rPr lang="en-US" dirty="0" smtClean="0"/>
              <a:t>One way.</a:t>
            </a:r>
          </a:p>
          <a:p>
            <a:pPr lvl="1"/>
            <a:r>
              <a:rPr lang="en-US" dirty="0" smtClean="0"/>
              <a:t>Like array notation in JavaScript. One way</a:t>
            </a:r>
          </a:p>
          <a:p>
            <a:r>
              <a:rPr lang="en-US" dirty="0" smtClean="0"/>
              <a:t>() – Event  Binding</a:t>
            </a:r>
          </a:p>
          <a:p>
            <a:pPr lvl="1"/>
            <a:r>
              <a:rPr lang="en-US" dirty="0" smtClean="0"/>
              <a:t>When you want to bind to an event.</a:t>
            </a:r>
          </a:p>
          <a:p>
            <a:r>
              <a:rPr lang="en-US" dirty="0" smtClean="0"/>
              <a:t>Two Way – [(</a:t>
            </a:r>
            <a:r>
              <a:rPr lang="en-US" dirty="0" err="1" smtClean="0"/>
              <a:t>ngModel</a:t>
            </a:r>
            <a:r>
              <a:rPr lang="en-US" dirty="0" smtClean="0"/>
              <a:t>)]</a:t>
            </a:r>
          </a:p>
          <a:p>
            <a:pPr lvl="1"/>
            <a:r>
              <a:rPr lang="en-US" dirty="0" smtClean="0"/>
              <a:t>Almost always used with </a:t>
            </a:r>
            <a:r>
              <a:rPr lang="en-US" dirty="0" err="1" smtClean="0"/>
              <a:t>ngModel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8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Angular Goodies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</a:p>
          <a:p>
            <a:r>
              <a:rPr lang="en-US" dirty="0" smtClean="0"/>
              <a:t>Routing</a:t>
            </a:r>
          </a:p>
          <a:p>
            <a:r>
              <a:rPr lang="en-US" dirty="0" smtClean="0"/>
              <a:t>Components</a:t>
            </a:r>
          </a:p>
          <a:p>
            <a:r>
              <a:rPr lang="en-US" dirty="0" smtClean="0"/>
              <a:t>Pipes</a:t>
            </a:r>
          </a:p>
          <a:p>
            <a:r>
              <a:rPr lang="en-US" dirty="0" smtClean="0"/>
              <a:t>Services</a:t>
            </a:r>
          </a:p>
          <a:p>
            <a:r>
              <a:rPr lang="en-US" dirty="0" smtClean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7469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Roadmap</a:t>
            </a:r>
            <a:endParaRPr lang="en-US" dirty="0"/>
          </a:p>
        </p:txBody>
      </p:sp>
      <p:cxnSp>
        <p:nvCxnSpPr>
          <p:cNvPr id="5" name="Shape 243"/>
          <p:cNvCxnSpPr/>
          <p:nvPr/>
        </p:nvCxnSpPr>
        <p:spPr>
          <a:xfrm>
            <a:off x="800601" y="5267233"/>
            <a:ext cx="10619999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6" name="Shape 244"/>
          <p:cNvSpPr txBox="1"/>
          <p:nvPr/>
        </p:nvSpPr>
        <p:spPr>
          <a:xfrm>
            <a:off x="547767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Jan</a:t>
            </a:r>
          </a:p>
        </p:txBody>
      </p:sp>
      <p:sp>
        <p:nvSpPr>
          <p:cNvPr id="7" name="Shape 245"/>
          <p:cNvSpPr txBox="1"/>
          <p:nvPr/>
        </p:nvSpPr>
        <p:spPr>
          <a:xfrm>
            <a:off x="1502087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Feb</a:t>
            </a:r>
          </a:p>
        </p:txBody>
      </p:sp>
      <p:sp>
        <p:nvSpPr>
          <p:cNvPr id="8" name="Shape 246"/>
          <p:cNvSpPr txBox="1"/>
          <p:nvPr/>
        </p:nvSpPr>
        <p:spPr>
          <a:xfrm>
            <a:off x="2456409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Mar</a:t>
            </a:r>
          </a:p>
        </p:txBody>
      </p:sp>
      <p:sp>
        <p:nvSpPr>
          <p:cNvPr id="9" name="Shape 247"/>
          <p:cNvSpPr txBox="1"/>
          <p:nvPr/>
        </p:nvSpPr>
        <p:spPr>
          <a:xfrm>
            <a:off x="3410730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Apr</a:t>
            </a:r>
          </a:p>
        </p:txBody>
      </p:sp>
      <p:sp>
        <p:nvSpPr>
          <p:cNvPr id="10" name="Shape 248"/>
          <p:cNvSpPr txBox="1"/>
          <p:nvPr/>
        </p:nvSpPr>
        <p:spPr>
          <a:xfrm>
            <a:off x="4365051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May</a:t>
            </a:r>
          </a:p>
        </p:txBody>
      </p:sp>
      <p:sp>
        <p:nvSpPr>
          <p:cNvPr id="11" name="Shape 249"/>
          <p:cNvSpPr txBox="1"/>
          <p:nvPr/>
        </p:nvSpPr>
        <p:spPr>
          <a:xfrm>
            <a:off x="5319373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Jun</a:t>
            </a:r>
          </a:p>
        </p:txBody>
      </p:sp>
      <p:sp>
        <p:nvSpPr>
          <p:cNvPr id="12" name="Shape 250"/>
          <p:cNvSpPr txBox="1"/>
          <p:nvPr/>
        </p:nvSpPr>
        <p:spPr>
          <a:xfrm>
            <a:off x="6273694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Jul</a:t>
            </a:r>
          </a:p>
        </p:txBody>
      </p:sp>
      <p:sp>
        <p:nvSpPr>
          <p:cNvPr id="13" name="Shape 251"/>
          <p:cNvSpPr txBox="1"/>
          <p:nvPr/>
        </p:nvSpPr>
        <p:spPr>
          <a:xfrm>
            <a:off x="7228015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Aug</a:t>
            </a:r>
          </a:p>
        </p:txBody>
      </p:sp>
      <p:sp>
        <p:nvSpPr>
          <p:cNvPr id="14" name="Shape 252"/>
          <p:cNvSpPr txBox="1"/>
          <p:nvPr/>
        </p:nvSpPr>
        <p:spPr>
          <a:xfrm>
            <a:off x="8182337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Sept</a:t>
            </a:r>
          </a:p>
        </p:txBody>
      </p:sp>
      <p:sp>
        <p:nvSpPr>
          <p:cNvPr id="15" name="Shape 253"/>
          <p:cNvSpPr txBox="1"/>
          <p:nvPr/>
        </p:nvSpPr>
        <p:spPr>
          <a:xfrm>
            <a:off x="9136657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Oct</a:t>
            </a:r>
          </a:p>
        </p:txBody>
      </p:sp>
      <p:sp>
        <p:nvSpPr>
          <p:cNvPr id="16" name="Shape 254"/>
          <p:cNvSpPr txBox="1"/>
          <p:nvPr/>
        </p:nvSpPr>
        <p:spPr>
          <a:xfrm>
            <a:off x="10090979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Nov</a:t>
            </a:r>
          </a:p>
        </p:txBody>
      </p:sp>
      <p:sp>
        <p:nvSpPr>
          <p:cNvPr id="17" name="Shape 255"/>
          <p:cNvSpPr txBox="1"/>
          <p:nvPr/>
        </p:nvSpPr>
        <p:spPr>
          <a:xfrm>
            <a:off x="11045301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Dec</a:t>
            </a:r>
          </a:p>
        </p:txBody>
      </p:sp>
      <p:cxnSp>
        <p:nvCxnSpPr>
          <p:cNvPr id="18" name="Shape 256"/>
          <p:cNvCxnSpPr/>
          <p:nvPr/>
        </p:nvCxnSpPr>
        <p:spPr>
          <a:xfrm rot="10800000" flipH="1">
            <a:off x="849967" y="4720549"/>
            <a:ext cx="6399" cy="5275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" name="Shape 261"/>
          <p:cNvSpPr txBox="1"/>
          <p:nvPr/>
        </p:nvSpPr>
        <p:spPr>
          <a:xfrm>
            <a:off x="3008701" y="4717467"/>
            <a:ext cx="1410799" cy="42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Microsoft BUILD</a:t>
            </a:r>
          </a:p>
        </p:txBody>
      </p:sp>
      <p:sp>
        <p:nvSpPr>
          <p:cNvPr id="23" name="Shape 262"/>
          <p:cNvSpPr txBox="1"/>
          <p:nvPr/>
        </p:nvSpPr>
        <p:spPr>
          <a:xfrm>
            <a:off x="3864201" y="3081000"/>
            <a:ext cx="1598399" cy="127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b="1" dirty="0" err="1" smtClean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ngConf</a:t>
            </a:r>
            <a:endParaRPr lang="en-US" b="1" dirty="0" smtClean="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-US" sz="1333" dirty="0" smtClean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Angular 2 RC</a:t>
            </a:r>
          </a:p>
          <a:p>
            <a:pPr algn="ctr"/>
            <a:r>
              <a:rPr lang="en-US" sz="1333" dirty="0" smtClean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{N} ng beta</a:t>
            </a:r>
            <a:endParaRPr lang="en" sz="1333" dirty="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Shape 263"/>
          <p:cNvCxnSpPr/>
          <p:nvPr/>
        </p:nvCxnSpPr>
        <p:spPr>
          <a:xfrm rot="10800000" flipH="1">
            <a:off x="4662808" y="4720549"/>
            <a:ext cx="1200" cy="5831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64"/>
          <p:cNvSpPr txBox="1"/>
          <p:nvPr/>
        </p:nvSpPr>
        <p:spPr>
          <a:xfrm>
            <a:off x="5241586" y="4388515"/>
            <a:ext cx="1986429" cy="635885"/>
          </a:xfrm>
          <a:prstGeom prst="rect">
            <a:avLst/>
          </a:prstGeom>
          <a:noFill/>
          <a:ln>
            <a:solidFill>
              <a:srgbClr val="3D59FE"/>
            </a:solidFill>
            <a:prstDash val="dash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333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Angular 2 (final</a:t>
            </a:r>
            <a:r>
              <a:rPr lang="en" sz="1333" dirty="0" smtClean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333" dirty="0" smtClean="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-US" sz="1333" dirty="0" smtClean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{N} ng (final)</a:t>
            </a:r>
            <a:endParaRPr lang="en" sz="1333" dirty="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265"/>
          <p:cNvSpPr txBox="1"/>
          <p:nvPr/>
        </p:nvSpPr>
        <p:spPr>
          <a:xfrm>
            <a:off x="7677534" y="3978733"/>
            <a:ext cx="1499199" cy="42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AngularConnect</a:t>
            </a:r>
          </a:p>
          <a:p>
            <a:pPr algn="ctr"/>
            <a:r>
              <a:rPr lang="en" sz="1333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(London)</a:t>
            </a:r>
          </a:p>
        </p:txBody>
      </p:sp>
      <p:cxnSp>
        <p:nvCxnSpPr>
          <p:cNvPr id="27" name="Shape 266"/>
          <p:cNvCxnSpPr/>
          <p:nvPr/>
        </p:nvCxnSpPr>
        <p:spPr>
          <a:xfrm rot="10800000" flipH="1">
            <a:off x="8409992" y="4720549"/>
            <a:ext cx="1200" cy="5831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0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Navigating 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639841" y="1345624"/>
            <a:ext cx="5493523" cy="4629150"/>
          </a:xfrm>
        </p:spPr>
        <p:txBody>
          <a:bodyPr/>
          <a:lstStyle/>
          <a:p>
            <a:r>
              <a:rPr lang="en-US" dirty="0" smtClean="0"/>
              <a:t>Topmost frame is root-level container</a:t>
            </a:r>
          </a:p>
          <a:p>
            <a:pPr marL="365760" lvl="1" indent="-182880"/>
            <a:r>
              <a:rPr lang="en-US" dirty="0" smtClean="0"/>
              <a:t>Facilitates navigation between views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71" y="1311853"/>
            <a:ext cx="3134372" cy="52785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59972" y="1636569"/>
            <a:ext cx="2545773" cy="4629150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93029" y="1116752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"topmost frame"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7518" y="39511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1990B8"/>
                </a:solidFill>
                <a:latin typeface="Consolas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frameModule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A67F59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2F9C0A"/>
                </a:solidFill>
                <a:latin typeface="Consolas" charset="0"/>
              </a:rPr>
              <a:t>require</a:t>
            </a:r>
            <a:r>
              <a:rPr lang="en-US" dirty="0">
                <a:solidFill>
                  <a:srgbClr val="5F6364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2F9C0A"/>
                </a:solidFill>
                <a:latin typeface="Consolas" charset="0"/>
              </a:rPr>
              <a:t>"</a:t>
            </a:r>
            <a:r>
              <a:rPr lang="en-US" dirty="0" err="1">
                <a:solidFill>
                  <a:srgbClr val="2F9C0A"/>
                </a:solidFill>
                <a:latin typeface="Consolas" charset="0"/>
              </a:rPr>
              <a:t>ui</a:t>
            </a:r>
            <a:r>
              <a:rPr lang="en-US" dirty="0">
                <a:solidFill>
                  <a:srgbClr val="2F9C0A"/>
                </a:solidFill>
                <a:latin typeface="Consolas" charset="0"/>
              </a:rPr>
              <a:t>/frame"</a:t>
            </a:r>
            <a:r>
              <a:rPr lang="en-US" dirty="0">
                <a:solidFill>
                  <a:srgbClr val="5F6364"/>
                </a:solidFill>
                <a:latin typeface="Consolas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rgbClr val="1990B8"/>
                </a:solidFill>
                <a:latin typeface="Consolas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topmost </a:t>
            </a:r>
            <a:r>
              <a:rPr lang="en-US" dirty="0">
                <a:solidFill>
                  <a:srgbClr val="A67F59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frameModule</a:t>
            </a:r>
            <a:r>
              <a:rPr lang="en-US" dirty="0" err="1">
                <a:solidFill>
                  <a:srgbClr val="5F6364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2F9C0A"/>
                </a:solidFill>
                <a:latin typeface="Consolas" charset="0"/>
              </a:rPr>
              <a:t>topmost</a:t>
            </a:r>
            <a:r>
              <a:rPr lang="en-US" dirty="0">
                <a:solidFill>
                  <a:srgbClr val="5F6364"/>
                </a:solidFill>
                <a:latin typeface="Consolas" charset="0"/>
              </a:rPr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3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Hybrid Reality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761989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sp>
        <p:nvSpPr>
          <p:cNvPr id="8" name="Oval 7"/>
          <p:cNvSpPr/>
          <p:nvPr/>
        </p:nvSpPr>
        <p:spPr>
          <a:xfrm>
            <a:off x="2491169" y="2169763"/>
            <a:ext cx="2030279" cy="2030279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“Web”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Hybrid</a:t>
            </a:r>
            <a:endParaRPr lang="en-US" sz="28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03159" y="3141770"/>
            <a:ext cx="156532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19657" y="4748726"/>
            <a:ext cx="2334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smtClean="0"/>
              <a:t>Best experience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21448" y="4287061"/>
            <a:ext cx="213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 to market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555411" y="3141770"/>
            <a:ext cx="0" cy="10582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480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with "topmost"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38152" y="1536563"/>
            <a:ext cx="7013234" cy="5103227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1. By File Name</a:t>
            </a:r>
          </a:p>
          <a:p>
            <a:r>
              <a:rPr lang="en-US" dirty="0" err="1">
                <a:solidFill>
                  <a:srgbClr val="000000"/>
                </a:solidFill>
              </a:rPr>
              <a:t>topmost</a:t>
            </a:r>
            <a:r>
              <a:rPr lang="en-US" dirty="0" err="1">
                <a:solidFill>
                  <a:srgbClr val="5F6364"/>
                </a:solidFill>
              </a:rPr>
              <a:t>.</a:t>
            </a:r>
            <a:r>
              <a:rPr lang="en-US" dirty="0" err="1">
                <a:solidFill>
                  <a:srgbClr val="2F9C0A"/>
                </a:solidFill>
              </a:rPr>
              <a:t>navigate</a:t>
            </a:r>
            <a:r>
              <a:rPr lang="en-US" dirty="0">
                <a:solidFill>
                  <a:srgbClr val="5F6364"/>
                </a:solidFill>
              </a:rPr>
              <a:t>(</a:t>
            </a:r>
            <a:r>
              <a:rPr lang="en-US" dirty="0">
                <a:solidFill>
                  <a:srgbClr val="2F9C0A"/>
                </a:solidFill>
              </a:rPr>
              <a:t>"details-page</a:t>
            </a:r>
            <a:r>
              <a:rPr lang="en-US" dirty="0" smtClean="0">
                <a:solidFill>
                  <a:srgbClr val="2F9C0A"/>
                </a:solidFill>
              </a:rPr>
              <a:t>"</a:t>
            </a:r>
            <a:r>
              <a:rPr lang="en-US" dirty="0" smtClean="0">
                <a:solidFill>
                  <a:srgbClr val="5F6364"/>
                </a:solidFill>
              </a:rPr>
              <a:t>);</a:t>
            </a:r>
            <a:br>
              <a:rPr lang="en-US" dirty="0" smtClean="0">
                <a:solidFill>
                  <a:srgbClr val="5F6364"/>
                </a:solidFill>
              </a:rPr>
            </a:br>
            <a:endParaRPr lang="en-US" dirty="0" smtClean="0">
              <a:solidFill>
                <a:srgbClr val="5F6364"/>
              </a:solidFill>
            </a:endParaRPr>
          </a:p>
          <a:p>
            <a:endParaRPr lang="en-US" b="1" dirty="0" smtClean="0">
              <a:solidFill>
                <a:srgbClr val="5F6364"/>
              </a:solidFill>
            </a:endParaRPr>
          </a:p>
          <a:p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2. With Navigation Entry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err="1">
                <a:solidFill>
                  <a:srgbClr val="1990B8"/>
                </a:solidFill>
              </a:rPr>
              <a:t>var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navigationEntry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A67F5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5F6364"/>
                </a:solidFill>
              </a:rPr>
              <a:t>{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	</a:t>
            </a:r>
            <a:r>
              <a:rPr lang="en-US" dirty="0" err="1" smtClean="0">
                <a:solidFill>
                  <a:srgbClr val="000000"/>
                </a:solidFill>
              </a:rPr>
              <a:t>moduleName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2F9C0A"/>
                </a:solidFill>
              </a:rPr>
              <a:t>"details-page"</a:t>
            </a:r>
            <a:r>
              <a:rPr lang="en-US" dirty="0">
                <a:solidFill>
                  <a:srgbClr val="5F6364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	context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5F6364"/>
                </a:solidFill>
              </a:rPr>
              <a:t>{</a:t>
            </a:r>
            <a:r>
              <a:rPr lang="en-US" dirty="0">
                <a:solidFill>
                  <a:srgbClr val="000000"/>
                </a:solidFill>
              </a:rPr>
              <a:t>info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2F9C0A"/>
                </a:solidFill>
              </a:rPr>
              <a:t>"something"</a:t>
            </a:r>
            <a:r>
              <a:rPr lang="en-US" dirty="0" smtClean="0">
                <a:solidFill>
                  <a:srgbClr val="5F6364"/>
                </a:solidFill>
              </a:rPr>
              <a:t>},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	animated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1990B8"/>
                </a:solidFill>
              </a:rPr>
              <a:t>false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5F6364"/>
                </a:solidFill>
              </a:rPr>
              <a:t>};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topmost</a:t>
            </a:r>
            <a:r>
              <a:rPr lang="en-US" dirty="0" err="1" smtClean="0">
                <a:solidFill>
                  <a:srgbClr val="5F6364"/>
                </a:solidFill>
              </a:rPr>
              <a:t>.</a:t>
            </a:r>
            <a:r>
              <a:rPr lang="en-US" dirty="0" err="1" smtClean="0">
                <a:solidFill>
                  <a:srgbClr val="2F9C0A"/>
                </a:solidFill>
              </a:rPr>
              <a:t>navigate</a:t>
            </a:r>
            <a:r>
              <a:rPr lang="en-US" dirty="0" smtClean="0">
                <a:solidFill>
                  <a:srgbClr val="5F6364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navigationEntry</a:t>
            </a:r>
            <a:r>
              <a:rPr lang="en-US" dirty="0" smtClean="0">
                <a:solidFill>
                  <a:srgbClr val="5F6364"/>
                </a:solidFill>
              </a:rPr>
              <a:t>);</a:t>
            </a:r>
            <a:br>
              <a:rPr lang="en-US" dirty="0" smtClean="0">
                <a:solidFill>
                  <a:srgbClr val="5F6364"/>
                </a:solidFill>
              </a:rPr>
            </a:br>
            <a:endParaRPr lang="en-US" dirty="0" smtClean="0">
              <a:solidFill>
                <a:srgbClr val="5F6364"/>
              </a:solidFill>
            </a:endParaRPr>
          </a:p>
          <a:p>
            <a:endParaRPr lang="en-US" b="1" dirty="0">
              <a:solidFill>
                <a:srgbClr val="5F6364"/>
              </a:solidFill>
            </a:endParaRPr>
          </a:p>
          <a:p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3. Dynamically with Function</a:t>
            </a:r>
          </a:p>
          <a:p>
            <a:r>
              <a:rPr lang="en-US" dirty="0" err="1">
                <a:solidFill>
                  <a:srgbClr val="1990B8"/>
                </a:solidFill>
              </a:rPr>
              <a:t>var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factoryFunc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A67F5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1990B8"/>
                </a:solidFill>
              </a:rPr>
              <a:t>function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5F6364"/>
                </a:solidFill>
              </a:rPr>
              <a:t>()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5F6364"/>
                </a:solidFill>
              </a:rPr>
              <a:t>{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1990B8"/>
                </a:solidFill>
              </a:rPr>
              <a:t>			</a:t>
            </a:r>
            <a:r>
              <a:rPr lang="en-US" dirty="0" err="1" smtClean="0">
                <a:solidFill>
                  <a:srgbClr val="1990B8"/>
                </a:solidFill>
              </a:rPr>
              <a:t>var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r>
              <a:rPr lang="en-US" dirty="0">
                <a:solidFill>
                  <a:srgbClr val="A67F5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1990B8"/>
                </a:solidFill>
              </a:rPr>
              <a:t>new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1990B8"/>
                </a:solidFill>
              </a:rPr>
              <a:t>pagesModule</a:t>
            </a:r>
            <a:r>
              <a:rPr lang="en-US" dirty="0" err="1">
                <a:solidFill>
                  <a:srgbClr val="5F6364"/>
                </a:solidFill>
              </a:rPr>
              <a:t>.</a:t>
            </a:r>
            <a:r>
              <a:rPr lang="en-US" dirty="0" err="1">
                <a:solidFill>
                  <a:srgbClr val="1990B8"/>
                </a:solidFill>
              </a:rPr>
              <a:t>Page</a:t>
            </a:r>
            <a:r>
              <a:rPr lang="en-US" dirty="0">
                <a:solidFill>
                  <a:srgbClr val="5F6364"/>
                </a:solidFill>
              </a:rPr>
              <a:t>();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	</a:t>
            </a:r>
            <a:r>
              <a:rPr lang="en-US" dirty="0" err="1" smtClean="0">
                <a:solidFill>
                  <a:srgbClr val="000000"/>
                </a:solidFill>
              </a:rPr>
              <a:t>page</a:t>
            </a:r>
            <a:r>
              <a:rPr lang="en-US" dirty="0" err="1" smtClean="0">
                <a:solidFill>
                  <a:srgbClr val="5F6364"/>
                </a:solidFill>
              </a:rPr>
              <a:t>.</a:t>
            </a:r>
            <a:r>
              <a:rPr lang="en-US" dirty="0" err="1" smtClean="0">
                <a:solidFill>
                  <a:srgbClr val="000000"/>
                </a:solidFill>
              </a:rPr>
              <a:t>content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A67F5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...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	</a:t>
            </a:r>
            <a:r>
              <a:rPr lang="en-US" dirty="0" smtClean="0">
                <a:solidFill>
                  <a:srgbClr val="1990B8"/>
                </a:solidFill>
              </a:rPr>
              <a:t>return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page</a:t>
            </a:r>
            <a:r>
              <a:rPr lang="en-US" dirty="0">
                <a:solidFill>
                  <a:srgbClr val="5F6364"/>
                </a:solidFill>
              </a:rPr>
              <a:t>;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5F6364"/>
                </a:solidFill>
              </a:rPr>
              <a:t>};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topmost</a:t>
            </a:r>
            <a:r>
              <a:rPr lang="en-US" dirty="0" err="1" smtClean="0">
                <a:solidFill>
                  <a:srgbClr val="5F6364"/>
                </a:solidFill>
              </a:rPr>
              <a:t>.</a:t>
            </a:r>
            <a:r>
              <a:rPr lang="en-US" dirty="0" err="1" smtClean="0">
                <a:solidFill>
                  <a:srgbClr val="2F9C0A"/>
                </a:solidFill>
              </a:rPr>
              <a:t>navigate</a:t>
            </a:r>
            <a:r>
              <a:rPr lang="en-US" dirty="0" smtClean="0">
                <a:solidFill>
                  <a:srgbClr val="5F6364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factoryFunc</a:t>
            </a:r>
            <a:r>
              <a:rPr lang="en-US" dirty="0" smtClean="0">
                <a:solidFill>
                  <a:srgbClr val="5F6364"/>
                </a:solidFill>
              </a:rPr>
              <a:t>);</a:t>
            </a:r>
          </a:p>
          <a:p>
            <a:endParaRPr lang="en-US" b="1" dirty="0">
              <a:solidFill>
                <a:srgbClr val="5F6364"/>
              </a:solidFill>
            </a:endParaRPr>
          </a:p>
          <a:p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702137" y="1536564"/>
            <a:ext cx="4516426" cy="4144962"/>
          </a:xfrm>
        </p:spPr>
        <p:txBody>
          <a:bodyPr/>
          <a:lstStyle/>
          <a:p>
            <a:r>
              <a:rPr lang="en-US" dirty="0" smtClean="0"/>
              <a:t>Always navigating with </a:t>
            </a:r>
            <a:r>
              <a:rPr lang="en-US" dirty="0" err="1" smtClean="0"/>
              <a:t>topmost.navigate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Pass context to views and parse </a:t>
            </a:r>
            <a:r>
              <a:rPr lang="en-US" dirty="0"/>
              <a:t>in </a:t>
            </a:r>
            <a:r>
              <a:rPr lang="en-US" b="1" dirty="0" err="1" smtClean="0"/>
              <a:t>onNavigatedTo</a:t>
            </a:r>
            <a:r>
              <a:rPr lang="en-US" b="1" dirty="0" smtClean="0"/>
              <a:t> </a:t>
            </a:r>
            <a:r>
              <a:rPr lang="en-US" dirty="0" smtClean="0"/>
              <a:t>event</a:t>
            </a:r>
            <a:endParaRPr lang="en-US" b="1" dirty="0" smtClean="0"/>
          </a:p>
          <a:p>
            <a:r>
              <a:rPr lang="en-US" dirty="0" smtClean="0"/>
              <a:t>Go back with:</a:t>
            </a:r>
          </a:p>
          <a:p>
            <a:pPr lvl="1"/>
            <a:r>
              <a:rPr lang="en-US" dirty="0" err="1"/>
              <a:t>topmost.goBack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3818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8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transitions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rgbClr val="1990B8"/>
                </a:solidFill>
              </a:rPr>
              <a:t>var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navigationEntry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A67F5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5F6364"/>
                </a:solidFill>
              </a:rPr>
              <a:t>{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			</a:t>
            </a:r>
            <a:r>
              <a:rPr lang="en-US" dirty="0" err="1" smtClean="0">
                <a:solidFill>
                  <a:srgbClr val="000000"/>
                </a:solidFill>
              </a:rPr>
              <a:t>moduleName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2F9C0A"/>
                </a:solidFill>
              </a:rPr>
              <a:t>"main-page"</a:t>
            </a:r>
            <a:r>
              <a:rPr lang="en-US" dirty="0">
                <a:solidFill>
                  <a:srgbClr val="5F6364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	animated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1990B8"/>
                </a:solidFill>
              </a:rPr>
              <a:t>true</a:t>
            </a:r>
            <a:r>
              <a:rPr lang="en-US" dirty="0">
                <a:solidFill>
                  <a:srgbClr val="5F6364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	transition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5F6364"/>
                </a:solidFill>
              </a:rPr>
              <a:t>{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				name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2F9C0A"/>
                </a:solidFill>
              </a:rPr>
              <a:t>"slide"</a:t>
            </a:r>
            <a:r>
              <a:rPr lang="en-US" dirty="0">
                <a:solidFill>
                  <a:srgbClr val="5F6364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				duration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C92C2C"/>
                </a:solidFill>
              </a:rPr>
              <a:t>380</a:t>
            </a:r>
            <a:r>
              <a:rPr lang="en-US" dirty="0">
                <a:solidFill>
                  <a:srgbClr val="5F6364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				curve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2F9C0A"/>
                </a:solidFill>
              </a:rPr>
              <a:t>"</a:t>
            </a:r>
            <a:r>
              <a:rPr lang="en-US" dirty="0" err="1">
                <a:solidFill>
                  <a:srgbClr val="2F9C0A"/>
                </a:solidFill>
              </a:rPr>
              <a:t>easeIn</a:t>
            </a:r>
            <a:r>
              <a:rPr lang="en-US" dirty="0">
                <a:solidFill>
                  <a:srgbClr val="2F9C0A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5F6364"/>
                </a:solidFill>
              </a:rPr>
              <a:t>}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5F6364"/>
                </a:solidFill>
              </a:rPr>
              <a:t>};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topmost</a:t>
            </a:r>
            <a:r>
              <a:rPr lang="en-US" dirty="0" err="1" smtClean="0">
                <a:solidFill>
                  <a:srgbClr val="5F6364"/>
                </a:solidFill>
              </a:rPr>
              <a:t>.</a:t>
            </a:r>
            <a:r>
              <a:rPr lang="en-US" dirty="0" err="1" smtClean="0">
                <a:solidFill>
                  <a:srgbClr val="2F9C0A"/>
                </a:solidFill>
              </a:rPr>
              <a:t>navigate</a:t>
            </a:r>
            <a:r>
              <a:rPr lang="en-US" dirty="0" smtClean="0">
                <a:solidFill>
                  <a:srgbClr val="5F6364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navigationEntry</a:t>
            </a:r>
            <a:r>
              <a:rPr lang="en-US" dirty="0">
                <a:solidFill>
                  <a:srgbClr val="5F6364"/>
                </a:solidFill>
              </a:rPr>
              <a:t>);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25008" y="1145754"/>
            <a:ext cx="4498410" cy="492658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curl (same as </a:t>
            </a:r>
            <a:r>
              <a:rPr lang="en-US" dirty="0" err="1"/>
              <a:t>curlUp</a:t>
            </a:r>
            <a:r>
              <a:rPr lang="en-US" dirty="0"/>
              <a:t>) (iOS only)</a:t>
            </a:r>
          </a:p>
          <a:p>
            <a:r>
              <a:rPr lang="en-US" dirty="0" err="1"/>
              <a:t>curlUp</a:t>
            </a:r>
            <a:r>
              <a:rPr lang="en-US" dirty="0"/>
              <a:t> (iOS only)</a:t>
            </a:r>
          </a:p>
          <a:p>
            <a:r>
              <a:rPr lang="en-US" dirty="0" err="1"/>
              <a:t>curlDown</a:t>
            </a:r>
            <a:r>
              <a:rPr lang="en-US" dirty="0"/>
              <a:t> (iOS only)</a:t>
            </a:r>
          </a:p>
          <a:p>
            <a:r>
              <a:rPr lang="en-US" dirty="0"/>
              <a:t>explode (Android Lollipop and later)</a:t>
            </a:r>
          </a:p>
          <a:p>
            <a:r>
              <a:rPr lang="en-US" dirty="0"/>
              <a:t>fade</a:t>
            </a:r>
          </a:p>
          <a:p>
            <a:r>
              <a:rPr lang="en-US" dirty="0"/>
              <a:t>flip (same as </a:t>
            </a:r>
            <a:r>
              <a:rPr lang="en-US" dirty="0" err="1"/>
              <a:t>flipRight</a:t>
            </a:r>
            <a:r>
              <a:rPr lang="en-US" dirty="0"/>
              <a:t>)</a:t>
            </a:r>
          </a:p>
          <a:p>
            <a:r>
              <a:rPr lang="en-US" dirty="0" err="1"/>
              <a:t>flipRight</a:t>
            </a:r>
            <a:endParaRPr lang="en-US" dirty="0"/>
          </a:p>
          <a:p>
            <a:r>
              <a:rPr lang="en-US" dirty="0" err="1"/>
              <a:t>flipLeft</a:t>
            </a:r>
            <a:endParaRPr lang="en-US" dirty="0"/>
          </a:p>
          <a:p>
            <a:r>
              <a:rPr lang="en-US" dirty="0"/>
              <a:t>slide (same as </a:t>
            </a:r>
            <a:r>
              <a:rPr lang="en-US" dirty="0" err="1"/>
              <a:t>slideLeft</a:t>
            </a:r>
            <a:r>
              <a:rPr lang="en-US" dirty="0"/>
              <a:t>)</a:t>
            </a:r>
          </a:p>
          <a:p>
            <a:r>
              <a:rPr lang="en-US" dirty="0" err="1"/>
              <a:t>slideLeft</a:t>
            </a:r>
            <a:endParaRPr lang="en-US" dirty="0"/>
          </a:p>
          <a:p>
            <a:r>
              <a:rPr lang="en-US" dirty="0" err="1"/>
              <a:t>slideRight</a:t>
            </a:r>
            <a:endParaRPr lang="en-US" dirty="0"/>
          </a:p>
          <a:p>
            <a:r>
              <a:rPr lang="en-US" dirty="0" err="1"/>
              <a:t>slideTop</a:t>
            </a:r>
            <a:endParaRPr lang="en-US" dirty="0"/>
          </a:p>
          <a:p>
            <a:r>
              <a:rPr lang="en-US" dirty="0" err="1" smtClean="0"/>
              <a:t>slideBottom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5474" y="4973640"/>
            <a:ext cx="3822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Different transitions can be set </a:t>
            </a:r>
            <a:r>
              <a:rPr lang="en-US" sz="20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for iOS and Android</a:t>
            </a:r>
          </a:p>
        </p:txBody>
      </p:sp>
    </p:spTree>
    <p:extLst>
      <p:ext uri="{BB962C8B-B14F-4D97-AF65-F5344CB8AC3E}">
        <p14:creationId xmlns:p14="http://schemas.microsoft.com/office/powerpoint/2010/main" val="3363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Telerik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Cloud-based tooling for NativeScript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03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7747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Cloud based, zero setup</a:t>
            </a:r>
          </a:p>
          <a:p>
            <a:r>
              <a:rPr lang="en-US" dirty="0" smtClean="0"/>
              <a:t>Build for iOS from Windows</a:t>
            </a:r>
          </a:p>
          <a:p>
            <a:r>
              <a:rPr lang="en-US" dirty="0" smtClean="0"/>
              <a:t>Deploy to device without provisioning profiles</a:t>
            </a:r>
          </a:p>
          <a:p>
            <a:r>
              <a:rPr lang="en-US" dirty="0" smtClean="0"/>
              <a:t>Manage app properties 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AppBuilder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2" y="1072684"/>
            <a:ext cx="1046747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889" y="255160"/>
            <a:ext cx="5916051" cy="407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9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Builder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2" y="1072684"/>
            <a:ext cx="10467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0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Companion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65" y="1072684"/>
            <a:ext cx="996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Hybrid Reality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761989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sp>
        <p:nvSpPr>
          <p:cNvPr id="8" name="Oval 7"/>
          <p:cNvSpPr/>
          <p:nvPr/>
        </p:nvSpPr>
        <p:spPr>
          <a:xfrm>
            <a:off x="2491169" y="2169763"/>
            <a:ext cx="2030279" cy="2030279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“Web”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Hybrid</a:t>
            </a:r>
            <a:endParaRPr lang="en-US" sz="28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03159" y="3141770"/>
            <a:ext cx="156532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19657" y="4748726"/>
            <a:ext cx="2334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smtClean="0"/>
              <a:t>Best experience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21448" y="4287061"/>
            <a:ext cx="213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 to market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555411" y="3141770"/>
            <a:ext cx="0" cy="10582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Callout 1 2"/>
          <p:cNvSpPr/>
          <p:nvPr/>
        </p:nvSpPr>
        <p:spPr>
          <a:xfrm>
            <a:off x="417001" y="4654005"/>
            <a:ext cx="2967486" cy="1199035"/>
          </a:xfrm>
          <a:prstGeom prst="borderCallout1">
            <a:avLst>
              <a:gd name="adj1" fmla="val 14750"/>
              <a:gd name="adj2" fmla="val 99516"/>
              <a:gd name="adj3" fmla="val -6000"/>
              <a:gd name="adj4" fmla="val 136376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Share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Reuse existing skills/teams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Reuse existing libraries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7660315" y="4918548"/>
            <a:ext cx="2967486" cy="1199035"/>
          </a:xfrm>
          <a:prstGeom prst="borderCallout1">
            <a:avLst>
              <a:gd name="adj1" fmla="val 16908"/>
              <a:gd name="adj2" fmla="val -193"/>
              <a:gd name="adj3" fmla="val 7670"/>
              <a:gd name="adj4" fmla="val -28740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Native UI (no </a:t>
            </a:r>
            <a:r>
              <a:rPr lang="en-US" sz="1600" dirty="0" err="1" smtClean="0">
                <a:solidFill>
                  <a:schemeClr val="tx1"/>
                </a:solidFill>
              </a:rPr>
              <a:t>WebView</a:t>
            </a:r>
            <a:r>
              <a:rPr lang="en-US" sz="1600" dirty="0" smtClean="0">
                <a:solidFill>
                  <a:schemeClr val="tx1"/>
                </a:solidFill>
              </a:rPr>
              <a:t>!)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Full access to device APIs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Immediate access to new OS features</a:t>
            </a:r>
          </a:p>
        </p:txBody>
      </p:sp>
    </p:spTree>
    <p:extLst>
      <p:ext uri="{BB962C8B-B14F-4D97-AF65-F5344CB8AC3E}">
        <p14:creationId xmlns:p14="http://schemas.microsoft.com/office/powerpoint/2010/main" val="30831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Animations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787400"/>
            <a:ext cx="64262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63700"/>
            <a:ext cx="8077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7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basics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38150" y="1716258"/>
            <a:ext cx="5493523" cy="4227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Animate:</a:t>
            </a:r>
          </a:p>
          <a:p>
            <a:r>
              <a:rPr lang="en-US" sz="3200" dirty="0" smtClean="0"/>
              <a:t>opacity</a:t>
            </a:r>
            <a:endParaRPr lang="en-US" sz="3200" dirty="0"/>
          </a:p>
          <a:p>
            <a:r>
              <a:rPr lang="en-US" sz="3200" dirty="0" err="1"/>
              <a:t>backgroundColor</a:t>
            </a:r>
            <a:endParaRPr lang="en-US" sz="3200" dirty="0"/>
          </a:p>
          <a:p>
            <a:r>
              <a:rPr lang="en-US" sz="3200" dirty="0" err="1"/>
              <a:t>translateX</a:t>
            </a:r>
            <a:r>
              <a:rPr lang="en-US" sz="3200" dirty="0"/>
              <a:t> and </a:t>
            </a:r>
            <a:r>
              <a:rPr lang="en-US" sz="3200" dirty="0" err="1"/>
              <a:t>translateY</a:t>
            </a:r>
            <a:endParaRPr lang="en-US" sz="3200" dirty="0"/>
          </a:p>
          <a:p>
            <a:r>
              <a:rPr lang="en-US" sz="3200" dirty="0" err="1"/>
              <a:t>scaleX</a:t>
            </a:r>
            <a:r>
              <a:rPr lang="en-US" sz="3200" dirty="0"/>
              <a:t> and </a:t>
            </a:r>
            <a:r>
              <a:rPr lang="en-US" sz="3200" dirty="0" err="1"/>
              <a:t>scaleY</a:t>
            </a:r>
            <a:endParaRPr lang="en-US" sz="3200" dirty="0"/>
          </a:p>
          <a:p>
            <a:r>
              <a:rPr lang="en-US" sz="3200" dirty="0" smtClean="0"/>
              <a:t>rotate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698477" y="1515354"/>
            <a:ext cx="5493523" cy="4629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Configure:</a:t>
            </a:r>
          </a:p>
          <a:p>
            <a:r>
              <a:rPr lang="en-US" sz="3200" dirty="0" smtClean="0"/>
              <a:t>target (UI element)</a:t>
            </a:r>
          </a:p>
          <a:p>
            <a:r>
              <a:rPr lang="en-US" sz="3200" dirty="0" smtClean="0"/>
              <a:t>duration (in </a:t>
            </a:r>
            <a:r>
              <a:rPr lang="en-US" sz="3200" dirty="0" err="1" smtClean="0"/>
              <a:t>ms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delay</a:t>
            </a:r>
          </a:p>
          <a:p>
            <a:r>
              <a:rPr lang="en-US" sz="3200" dirty="0" smtClean="0"/>
              <a:t>iterations</a:t>
            </a:r>
          </a:p>
          <a:p>
            <a:r>
              <a:rPr lang="en-US" sz="3200" dirty="0" smtClean="0"/>
              <a:t>curve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animation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var</a:t>
            </a:r>
            <a:r>
              <a:rPr lang="en-US" dirty="0" smtClean="0">
                <a:solidFill>
                  <a:srgbClr val="000000"/>
                </a:solidFill>
              </a:rPr>
              <a:t> view = </a:t>
            </a:r>
            <a:r>
              <a:rPr lang="en-US" dirty="0" err="1" smtClean="0">
                <a:solidFill>
                  <a:srgbClr val="000000"/>
                </a:solidFill>
              </a:rPr>
              <a:t>page.getViewById</a:t>
            </a:r>
            <a:r>
              <a:rPr lang="en-US" dirty="0" smtClean="0">
                <a:solidFill>
                  <a:srgbClr val="000000"/>
                </a:solidFill>
              </a:rPr>
              <a:t>("</a:t>
            </a:r>
            <a:r>
              <a:rPr lang="en-US" dirty="0" err="1" smtClean="0">
                <a:solidFill>
                  <a:srgbClr val="000000"/>
                </a:solidFill>
              </a:rPr>
              <a:t>myLabel</a:t>
            </a:r>
            <a:r>
              <a:rPr lang="en-US" dirty="0" smtClean="0">
                <a:solidFill>
                  <a:srgbClr val="000000"/>
                </a:solidFill>
              </a:rPr>
              <a:t>");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 smtClean="0">
                <a:solidFill>
                  <a:srgbClr val="000000"/>
                </a:solidFill>
              </a:rPr>
              <a:t>view</a:t>
            </a:r>
            <a:r>
              <a:rPr lang="en-US" dirty="0" err="1" smtClean="0">
                <a:solidFill>
                  <a:srgbClr val="5F6364"/>
                </a:solidFill>
              </a:rPr>
              <a:t>.</a:t>
            </a:r>
            <a:r>
              <a:rPr lang="en-US" dirty="0" err="1" smtClean="0">
                <a:solidFill>
                  <a:srgbClr val="2F9C0A"/>
                </a:solidFill>
              </a:rPr>
              <a:t>animate</a:t>
            </a:r>
            <a:r>
              <a:rPr lang="en-US" dirty="0">
                <a:solidFill>
                  <a:srgbClr val="5F6364"/>
                </a:solidFill>
              </a:rPr>
              <a:t>({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translate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5F6364"/>
                </a:solidFill>
              </a:rPr>
              <a:t>{</a:t>
            </a:r>
            <a:r>
              <a:rPr lang="en-US" dirty="0">
                <a:solidFill>
                  <a:srgbClr val="000000"/>
                </a:solidFill>
              </a:rPr>
              <a:t> x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C92C2C"/>
                </a:solidFill>
              </a:rPr>
              <a:t>0</a:t>
            </a:r>
            <a:r>
              <a:rPr lang="en-US" dirty="0">
                <a:solidFill>
                  <a:srgbClr val="5F6364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y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C92C2C"/>
                </a:solidFill>
              </a:rPr>
              <a:t>100</a:t>
            </a:r>
            <a:r>
              <a:rPr lang="en-US" dirty="0">
                <a:solidFill>
                  <a:srgbClr val="5F6364"/>
                </a:solidFill>
              </a:rPr>
              <a:t>},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duration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C92C2C"/>
                </a:solidFill>
              </a:rPr>
              <a:t>1000</a:t>
            </a:r>
            <a:r>
              <a:rPr lang="en-US" dirty="0">
                <a:solidFill>
                  <a:srgbClr val="5F6364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curve</a:t>
            </a:r>
            <a:r>
              <a:rPr lang="en-US" dirty="0">
                <a:solidFill>
                  <a:srgbClr val="5F6364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enums</a:t>
            </a:r>
            <a:r>
              <a:rPr lang="en-US" dirty="0" err="1">
                <a:solidFill>
                  <a:srgbClr val="5F6364"/>
                </a:solidFill>
              </a:rPr>
              <a:t>.</a:t>
            </a:r>
            <a:r>
              <a:rPr lang="en-US" dirty="0" err="1">
                <a:solidFill>
                  <a:srgbClr val="000000"/>
                </a:solidFill>
              </a:rPr>
              <a:t>AnimationCurve</a:t>
            </a:r>
            <a:r>
              <a:rPr lang="en-US" dirty="0" err="1">
                <a:solidFill>
                  <a:srgbClr val="5F6364"/>
                </a:solidFill>
              </a:rPr>
              <a:t>.</a:t>
            </a:r>
            <a:r>
              <a:rPr lang="en-US" dirty="0" err="1">
                <a:solidFill>
                  <a:srgbClr val="000000"/>
                </a:solidFill>
              </a:rPr>
              <a:t>easeIn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5F6364"/>
                </a:solidFill>
              </a:rPr>
              <a:t>});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Animations can be chained together</a:t>
            </a:r>
          </a:p>
          <a:p>
            <a:r>
              <a:rPr lang="en-US" dirty="0" smtClean="0"/>
              <a:t>Multiple properties and elements can be animated</a:t>
            </a:r>
          </a:p>
          <a:p>
            <a:r>
              <a:rPr lang="en-US" dirty="0" smtClean="0"/>
              <a:t>Return a promise that can be canceled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26" y="4524090"/>
            <a:ext cx="2696699" cy="9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0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88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Roadmap 2016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2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616979" y="367501"/>
            <a:ext cx="10803999" cy="430799"/>
          </a:xfrm>
          <a:prstGeom prst="rect">
            <a:avLst/>
          </a:prstGeom>
        </p:spPr>
        <p:txBody>
          <a:bodyPr vert="horz" lIns="91433" tIns="91433" rIns="91433" bIns="914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b="1"/>
              <a:t>Roadmap Milestones</a:t>
            </a:r>
          </a:p>
        </p:txBody>
      </p:sp>
      <p:cxnSp>
        <p:nvCxnSpPr>
          <p:cNvPr id="202" name="Shape 202"/>
          <p:cNvCxnSpPr/>
          <p:nvPr/>
        </p:nvCxnSpPr>
        <p:spPr>
          <a:xfrm>
            <a:off x="680858" y="5528490"/>
            <a:ext cx="10619999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03" name="Shape 203"/>
          <p:cNvSpPr txBox="1"/>
          <p:nvPr/>
        </p:nvSpPr>
        <p:spPr>
          <a:xfrm>
            <a:off x="428024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Jan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1382344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Feb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2336666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Mar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290987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Apr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4245308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May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5199630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Jun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6153951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Jul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7108272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Aug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8062594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Sept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9016914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Oct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9971236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Nov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0925558" y="5565006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Dec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553058" y="4952290"/>
            <a:ext cx="7835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1.6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724224" y="4952290"/>
            <a:ext cx="7835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1.7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4155707" y="4952290"/>
            <a:ext cx="7835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2.0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848124" y="4031658"/>
            <a:ext cx="1398800" cy="92079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solidFill>
                  <a:srgbClr val="F3F3F3"/>
                </a:solidFill>
              </a:rPr>
              <a:t>Official Angular 2 support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2392990" y="4031658"/>
            <a:ext cx="1398800" cy="920799"/>
          </a:xfrm>
          <a:prstGeom prst="rect">
            <a:avLst/>
          </a:prstGeom>
          <a:solidFill>
            <a:srgbClr val="4285F4"/>
          </a:solidFill>
          <a:ln w="38100">
            <a:solidFill>
              <a:srgbClr val="FFFF00"/>
            </a:solidFill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solidFill>
                  <a:srgbClr val="F3F3F3"/>
                </a:solidFill>
              </a:rPr>
              <a:t>Win 10</a:t>
            </a:r>
          </a:p>
          <a:p>
            <a:pPr algn="ctr"/>
            <a:r>
              <a:rPr lang="en" sz="1600">
                <a:solidFill>
                  <a:srgbClr val="F3F3F3"/>
                </a:solidFill>
              </a:rPr>
              <a:t>support preview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2392990" y="3057158"/>
            <a:ext cx="1398800" cy="92079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solidFill>
                  <a:srgbClr val="F3F3F3"/>
                </a:solidFill>
              </a:rPr>
              <a:t>Official VS Code integration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937857" y="4031658"/>
            <a:ext cx="1398800" cy="92079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467">
                <a:solidFill>
                  <a:srgbClr val="F3F3F3"/>
                </a:solidFill>
              </a:rPr>
              <a:t>Perf optimizations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937857" y="3057158"/>
            <a:ext cx="1398800" cy="92079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solidFill>
                  <a:srgbClr val="F3F3F3"/>
                </a:solidFill>
              </a:rPr>
              <a:t>Major UI improvements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937857" y="2085191"/>
            <a:ext cx="1398800" cy="92079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solidFill>
                  <a:srgbClr val="F3F3F3"/>
                </a:solidFill>
              </a:rPr>
              <a:t>Angular 2 beta support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416624" y="2085224"/>
            <a:ext cx="1375200" cy="920799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/>
              <a:t>Telerik UI for {N} release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848124" y="3057158"/>
            <a:ext cx="1375200" cy="920799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/>
              <a:t>Mobile bundle for {N}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5587174" y="4952290"/>
            <a:ext cx="7835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2.1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7018658" y="4952290"/>
            <a:ext cx="7835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2.2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8494924" y="4952290"/>
            <a:ext cx="7835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2.3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5303257" y="4031658"/>
            <a:ext cx="1398800" cy="92079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solidFill>
                  <a:srgbClr val="F3F3F3"/>
                </a:solidFill>
              </a:rPr>
              <a:t>Design templates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404790" y="1111991"/>
            <a:ext cx="1375200" cy="9207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/>
              <a:t>{N} in Telerik Platform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3848124" y="2085191"/>
            <a:ext cx="1375200" cy="9207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/>
              <a:t>{N} in Screen Builder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5315057" y="3057158"/>
            <a:ext cx="1375200" cy="9207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/>
              <a:t>More premium UI widgets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8213524" y="4031658"/>
            <a:ext cx="1398800" cy="92079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solidFill>
                  <a:srgbClr val="F3F3F3"/>
                </a:solidFill>
              </a:rPr>
              <a:t>iOS 10 support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8213524" y="3057158"/>
            <a:ext cx="1398800" cy="92079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solidFill>
                  <a:srgbClr val="F3F3F3"/>
                </a:solidFill>
              </a:rPr>
              <a:t>Android 7 support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9841640" y="4952290"/>
            <a:ext cx="7835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2.4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9668657" y="4031658"/>
            <a:ext cx="1398800" cy="92079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solidFill>
                  <a:srgbClr val="F3F3F3"/>
                </a:solidFill>
              </a:rPr>
              <a:t>Win 10 support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758390" y="4031658"/>
            <a:ext cx="1398800" cy="92079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solidFill>
                  <a:srgbClr val="F3F3F3"/>
                </a:solidFill>
              </a:rPr>
              <a:t>Angular starter kits</a:t>
            </a:r>
          </a:p>
        </p:txBody>
      </p:sp>
    </p:spTree>
    <p:extLst>
      <p:ext uri="{BB962C8B-B14F-4D97-AF65-F5344CB8AC3E}">
        <p14:creationId xmlns:p14="http://schemas.microsoft.com/office/powerpoint/2010/main" val="19628573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7191" y="2545423"/>
            <a:ext cx="9410296" cy="222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an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open source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framework for building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truly native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mobile apps with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JavaScript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. Use web skills, like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Angular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 and CSS, and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get native UI and performance</a:t>
            </a:r>
            <a:r>
              <a:rPr lang="en-US" sz="3467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on iOS and Android.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2154" y="1502228"/>
            <a:ext cx="4155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 is</a:t>
            </a:r>
            <a:r>
              <a:rPr lang="is-I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n-US" sz="4000" dirty="0" smtClean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7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NativeScript</a:t>
            </a:r>
          </a:p>
          <a:p>
            <a:r>
              <a:rPr lang="en-US" dirty="0"/>
              <a:t>d</a:t>
            </a:r>
            <a:r>
              <a:rPr lang="en-US" dirty="0" smtClean="0"/>
              <a:t>elivers the promises of “hybrid.”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“Native Hybrid”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540271" y="1385456"/>
            <a:ext cx="2030279" cy="2030279"/>
          </a:xfrm>
          <a:prstGeom prst="ellipse">
            <a:avLst/>
          </a:prstGeom>
          <a:noFill/>
          <a:ln w="190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57" y="4748726"/>
            <a:ext cx="2334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smtClean="0"/>
              <a:t>Best experience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21448" y="4287061"/>
            <a:ext cx="213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 to market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555411" y="3545457"/>
            <a:ext cx="0" cy="65458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Callout 1 2"/>
          <p:cNvSpPr/>
          <p:nvPr/>
        </p:nvSpPr>
        <p:spPr>
          <a:xfrm>
            <a:off x="417001" y="4654005"/>
            <a:ext cx="2967486" cy="1199035"/>
          </a:xfrm>
          <a:prstGeom prst="borderCallout1">
            <a:avLst>
              <a:gd name="adj1" fmla="val 14750"/>
              <a:gd name="adj2" fmla="val 99516"/>
              <a:gd name="adj3" fmla="val -6000"/>
              <a:gd name="adj4" fmla="val 136376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Share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Reuse existing skills/teams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Reuse existing libraries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7660315" y="4918548"/>
            <a:ext cx="2967486" cy="1199035"/>
          </a:xfrm>
          <a:prstGeom prst="borderCallout1">
            <a:avLst>
              <a:gd name="adj1" fmla="val 16908"/>
              <a:gd name="adj2" fmla="val -193"/>
              <a:gd name="adj3" fmla="val 7670"/>
              <a:gd name="adj4" fmla="val -28740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Native UI (no </a:t>
            </a:r>
            <a:r>
              <a:rPr lang="en-US" sz="1600" dirty="0" err="1" smtClean="0">
                <a:solidFill>
                  <a:schemeClr val="tx1"/>
                </a:solidFill>
              </a:rPr>
              <a:t>WebView</a:t>
            </a:r>
            <a:r>
              <a:rPr lang="en-US" sz="1600" dirty="0" smtClean="0">
                <a:solidFill>
                  <a:schemeClr val="tx1"/>
                </a:solidFill>
              </a:rPr>
              <a:t>!)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Full access to device APIs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Immediate access to new OS features</a:t>
            </a:r>
          </a:p>
        </p:txBody>
      </p:sp>
      <p:pic>
        <p:nvPicPr>
          <p:cNvPr id="13" name="Shape 48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398" y="1807583"/>
            <a:ext cx="1186024" cy="1186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66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364" y="2243364"/>
            <a:ext cx="2371272" cy="2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2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is NativeScript?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5320461" y="1641474"/>
            <a:ext cx="6026150" cy="4173537"/>
          </a:xfrm>
        </p:spPr>
        <p:txBody>
          <a:bodyPr>
            <a:norm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sz="2133" dirty="0"/>
              <a:t>Open source framework (ASLv2)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133" dirty="0"/>
              <a:t>Create </a:t>
            </a:r>
            <a:r>
              <a:rPr lang="en-US" sz="2133" u="sng" dirty="0"/>
              <a:t>native</a:t>
            </a:r>
            <a:r>
              <a:rPr lang="en-US" sz="2133" dirty="0"/>
              <a:t> mobile apps for iOS, Android (and eventually Windows 10)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133" dirty="0"/>
              <a:t>Use JavaScript (“web skills”)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133" dirty="0"/>
              <a:t>Write once, run everywhere</a:t>
            </a:r>
          </a:p>
          <a:p>
            <a:pPr marL="800927" lvl="2" indent="-380990">
              <a:spcBef>
                <a:spcPts val="267"/>
              </a:spcBef>
              <a:buFont typeface="Arial" charset="0"/>
              <a:buChar char="•"/>
            </a:pPr>
            <a:r>
              <a:rPr lang="en-US" sz="1333" dirty="0"/>
              <a:t>Share 100% code between iOS/Android</a:t>
            </a:r>
          </a:p>
          <a:p>
            <a:pPr marL="800927" lvl="2" indent="-380990">
              <a:spcBef>
                <a:spcPts val="267"/>
              </a:spcBef>
              <a:buFont typeface="Arial" charset="0"/>
              <a:buChar char="•"/>
            </a:pPr>
            <a:r>
              <a:rPr lang="en-US" sz="1333" dirty="0"/>
              <a:t>Share 80% code with web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133" dirty="0"/>
              <a:t>Reuse popular plugins from </a:t>
            </a:r>
            <a:r>
              <a:rPr lang="en-US" sz="2133" dirty="0" err="1"/>
              <a:t>NodeJS</a:t>
            </a:r>
            <a:r>
              <a:rPr lang="en-US" sz="2133" dirty="0"/>
              <a:t>/iOS/Android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133" dirty="0"/>
              <a:t>Integrates deeply with Angular and </a:t>
            </a:r>
            <a:r>
              <a:rPr lang="en-US" sz="2133" dirty="0" err="1"/>
              <a:t>TypeScript</a:t>
            </a:r>
            <a:endParaRPr lang="en-US" sz="2133" dirty="0"/>
          </a:p>
          <a:p>
            <a:endParaRPr lang="en-US" sz="2133" dirty="0"/>
          </a:p>
        </p:txBody>
      </p:sp>
      <p:pic>
        <p:nvPicPr>
          <p:cNvPr id="3" name="Shape 48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81" y="2153332"/>
            <a:ext cx="2873777" cy="2873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900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NativeScript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411719" y="1793838"/>
            <a:ext cx="9391426" cy="4430152"/>
          </a:xfrm>
        </p:spPr>
        <p:txBody>
          <a:bodyPr lIns="91440">
            <a:normAutofit/>
          </a:bodyPr>
          <a:lstStyle/>
          <a:p>
            <a:pPr marL="365443" indent="-365125"/>
            <a:r>
              <a:rPr lang="en-US" sz="3200" dirty="0" smtClean="0"/>
              <a:t>No web views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(platform native UI)</a:t>
            </a:r>
          </a:p>
          <a:p>
            <a:pPr marL="365443" indent="-365125"/>
            <a:r>
              <a:rPr lang="en-US" sz="3200" dirty="0" smtClean="0"/>
              <a:t>Use JavaScript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(or </a:t>
            </a:r>
            <a:r>
              <a:rPr lang="en-US" sz="3200" dirty="0" err="1" smtClean="0">
                <a:solidFill>
                  <a:schemeClr val="bg1">
                    <a:lumMod val="50000"/>
                  </a:schemeClr>
                </a:solidFill>
              </a:rPr>
              <a:t>TypeScript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65443" indent="-365125"/>
            <a:r>
              <a:rPr lang="en-US" sz="3200" dirty="0" smtClean="0"/>
              <a:t>100% access to ALL native APIs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(even new APIs)</a:t>
            </a:r>
          </a:p>
          <a:p>
            <a:pPr marL="365443" indent="-365125"/>
            <a:r>
              <a:rPr lang="en-US" sz="3200" dirty="0" smtClean="0"/>
              <a:t>Made for “web developers”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(JS, CSS, XML)</a:t>
            </a:r>
          </a:p>
          <a:p>
            <a:pPr marL="365443" indent="-365125"/>
            <a:r>
              <a:rPr lang="en-US" sz="3200" dirty="0" smtClean="0"/>
              <a:t>Use Angular for web AND native mobile</a:t>
            </a:r>
          </a:p>
          <a:p>
            <a:pPr marL="365443" indent="-365125"/>
            <a:r>
              <a:rPr lang="en-US" sz="3200" dirty="0" smtClean="0"/>
              <a:t>Reuse thousands of libraries from Node/iOS/Android/Web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Right Arrow 3"/>
          <p:cNvSpPr/>
          <p:nvPr/>
        </p:nvSpPr>
        <p:spPr>
          <a:xfrm>
            <a:off x="796368" y="3167743"/>
            <a:ext cx="615351" cy="304800"/>
          </a:xfrm>
          <a:prstGeom prst="rightArrow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796367" y="4369295"/>
            <a:ext cx="615351" cy="304800"/>
          </a:xfrm>
          <a:prstGeom prst="rightArrow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796366" y="4991842"/>
            <a:ext cx="615351" cy="304800"/>
          </a:xfrm>
          <a:prstGeom prst="rightArrow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227" y="5322014"/>
            <a:ext cx="2931593" cy="1178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6142" y="2270589"/>
            <a:ext cx="3085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venir Roman" charset="0"/>
                <a:ea typeface="Avenir Roman" charset="0"/>
                <a:cs typeface="Avenir Roman" charset="0"/>
              </a:rPr>
              <a:t>Todd Anglin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790" y="2978475"/>
            <a:ext cx="2230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toddanglin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1429" y="2270589"/>
            <a:ext cx="358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venir Roman" charset="0"/>
                <a:ea typeface="Avenir Roman" charset="0"/>
                <a:cs typeface="Avenir Roman" charset="0"/>
              </a:rPr>
              <a:t>Burke Holland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9227" y="2978475"/>
            <a:ext cx="2591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burkeholland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46" y="1544917"/>
            <a:ext cx="3132667" cy="3132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0467" y="3200627"/>
            <a:ext cx="1073527" cy="1073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09070" y="1544918"/>
            <a:ext cx="1216324" cy="1137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0198789" y="2708185"/>
            <a:ext cx="43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+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166" y="1912370"/>
            <a:ext cx="2397760" cy="239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3107" y="2611717"/>
            <a:ext cx="2252133" cy="9990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046" y="4443520"/>
            <a:ext cx="2167467" cy="124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 err="1">
                <a:latin typeface="Avenir Book" charset="0"/>
                <a:ea typeface="Avenir Book" charset="0"/>
                <a:cs typeface="Avenir Book" charset="0"/>
              </a:rPr>
              <a:t>Xamarin</a:t>
            </a:r>
            <a:endParaRPr lang="en-US" sz="2667" b="1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(owned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by Microsoft)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39800" y="4443521"/>
            <a:ext cx="216746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latin typeface="Avenir Book" charset="0"/>
                <a:ea typeface="Avenir Book" charset="0"/>
                <a:cs typeface="Avenir Book" charset="0"/>
              </a:rPr>
              <a:t>Fuse Tools</a:t>
            </a:r>
          </a:p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(beta)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2166" y="4443519"/>
            <a:ext cx="2377440" cy="124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latin typeface="Avenir Book" charset="0"/>
                <a:ea typeface="Avenir Book" charset="0"/>
                <a:cs typeface="Avenir Book" charset="0"/>
              </a:rPr>
              <a:t>React Native</a:t>
            </a:r>
          </a:p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(owned by Facebook)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6780" y="4414006"/>
            <a:ext cx="216746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latin typeface="Avenir Book" charset="0"/>
                <a:ea typeface="Avenir Book" charset="0"/>
                <a:cs typeface="Avenir Book" charset="0"/>
              </a:rPr>
              <a:t>Ionic</a:t>
            </a:r>
          </a:p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(+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PhoneGap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8900" y="814524"/>
            <a:ext cx="10960493" cy="1299012"/>
            <a:chOff x="558900" y="814524"/>
            <a:chExt cx="10960493" cy="1299012"/>
          </a:xfrm>
        </p:grpSpPr>
        <p:sp>
          <p:nvSpPr>
            <p:cNvPr id="16" name="Left Bracket 15"/>
            <p:cNvSpPr/>
            <p:nvPr/>
          </p:nvSpPr>
          <p:spPr>
            <a:xfrm rot="5400000">
              <a:off x="5737832" y="-654345"/>
              <a:ext cx="663787" cy="4871975"/>
            </a:xfrm>
            <a:prstGeom prst="leftBracket">
              <a:avLst>
                <a:gd name="adj" fmla="val 0"/>
              </a:avLst>
            </a:prstGeom>
            <a:ln>
              <a:solidFill>
                <a:srgbClr val="3D59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70845" y="814524"/>
              <a:ext cx="2397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D59FE"/>
                  </a:solidFill>
                </a:rPr>
                <a:t>“Native Hybrid”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8900" y="814524"/>
              <a:ext cx="2397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D59FE"/>
                  </a:solidFill>
                </a:rPr>
                <a:t>“Cross-compile”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21633" y="814524"/>
              <a:ext cx="2397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3D59FE"/>
                  </a:solidFill>
                </a:rPr>
                <a:t>“Web Hybrid”</a:t>
              </a:r>
              <a:endParaRPr lang="en-US" sz="2400" dirty="0">
                <a:solidFill>
                  <a:srgbClr val="3D59F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3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33" tIns="91433" rIns="91433" bIns="91433" rtlCol="0" anchor="ctr" anchorCtr="0">
            <a:noAutofit/>
          </a:bodyPr>
          <a:lstStyle/>
          <a:p>
            <a:r>
              <a:rPr lang="en-US" sz="4000" b="1" smtClean="0"/>
              <a:t>Cross-Platform Landscape</a:t>
            </a:r>
            <a:endParaRPr lang="en" sz="4000" b="1" dirty="0"/>
          </a:p>
        </p:txBody>
      </p:sp>
      <p:sp>
        <p:nvSpPr>
          <p:cNvPr id="186" name="Shape 186"/>
          <p:cNvSpPr txBox="1">
            <a:spLocks noGrp="1"/>
          </p:cNvSpPr>
          <p:nvPr>
            <p:ph type="body" idx="4294967295"/>
          </p:nvPr>
        </p:nvSpPr>
        <p:spPr>
          <a:xfrm>
            <a:off x="377517" y="1368255"/>
            <a:ext cx="7239000" cy="5129212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marL="609585" indent="-304792">
              <a:spcBef>
                <a:spcPts val="0"/>
              </a:spcBef>
            </a:pPr>
            <a:r>
              <a:rPr lang="en" sz="2400" b="1" dirty="0" smtClean="0"/>
              <a:t>Ionic</a:t>
            </a:r>
            <a:r>
              <a:rPr lang="en" sz="2400" dirty="0" smtClean="0"/>
              <a:t> </a:t>
            </a:r>
            <a:r>
              <a:rPr lang="en" sz="2400" dirty="0">
                <a:solidFill>
                  <a:srgbClr val="B7B7B7"/>
                </a:solidFill>
              </a:rPr>
              <a:t>(open source, independent)</a:t>
            </a:r>
          </a:p>
          <a:p>
            <a:pPr marL="1219170" lvl="1" indent="-304792">
              <a:spcBef>
                <a:spcPts val="0"/>
              </a:spcBef>
            </a:pPr>
            <a:r>
              <a:rPr lang="en" sz="1800" dirty="0"/>
              <a:t>Working on Angular 2 version of product</a:t>
            </a:r>
          </a:p>
          <a:p>
            <a:pPr marL="1219170" lvl="1" indent="-304792">
              <a:spcBef>
                <a:spcPts val="0"/>
              </a:spcBef>
            </a:pPr>
            <a:r>
              <a:rPr lang="en" sz="1800" dirty="0"/>
              <a:t>Continuing to go long on </a:t>
            </a:r>
            <a:r>
              <a:rPr lang="en" sz="1800" dirty="0" smtClean="0"/>
              <a:t>hybrid/web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" sz="1800" dirty="0"/>
          </a:p>
          <a:p>
            <a:pPr marL="609585" indent="-304792">
              <a:spcBef>
                <a:spcPts val="0"/>
              </a:spcBef>
            </a:pPr>
            <a:r>
              <a:rPr lang="en" sz="2400" b="1" dirty="0" smtClean="0"/>
              <a:t>React </a:t>
            </a:r>
            <a:r>
              <a:rPr lang="en" sz="2400" b="1" dirty="0"/>
              <a:t>Native</a:t>
            </a:r>
            <a:r>
              <a:rPr lang="en" sz="2400" dirty="0"/>
              <a:t> </a:t>
            </a:r>
            <a:r>
              <a:rPr lang="en" sz="2400" dirty="0">
                <a:solidFill>
                  <a:srgbClr val="B7B7B7"/>
                </a:solidFill>
              </a:rPr>
              <a:t>(open source, Facebook)</a:t>
            </a:r>
          </a:p>
          <a:p>
            <a:pPr marL="1219170" lvl="1" indent="-304792">
              <a:spcBef>
                <a:spcPts val="0"/>
              </a:spcBef>
            </a:pPr>
            <a:r>
              <a:rPr lang="en-US" sz="1800" dirty="0" smtClean="0"/>
              <a:t>Compliments </a:t>
            </a:r>
            <a:r>
              <a:rPr lang="en" sz="1800" dirty="0" err="1" smtClean="0"/>
              <a:t>ReactJS</a:t>
            </a:r>
            <a:r>
              <a:rPr lang="en" sz="1800" dirty="0" smtClean="0"/>
              <a:t> </a:t>
            </a:r>
            <a:r>
              <a:rPr lang="en" sz="1800" dirty="0"/>
              <a:t>(web) </a:t>
            </a:r>
            <a:r>
              <a:rPr lang="en" sz="1800" dirty="0" smtClean="0"/>
              <a:t>adoption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" sz="1800" dirty="0"/>
          </a:p>
          <a:p>
            <a:pPr marL="609585" indent="-304792">
              <a:spcBef>
                <a:spcPts val="0"/>
              </a:spcBef>
            </a:pPr>
            <a:r>
              <a:rPr lang="en" sz="2400" b="1" dirty="0"/>
              <a:t>Fuse Tools</a:t>
            </a:r>
            <a:r>
              <a:rPr lang="en" sz="2400" dirty="0"/>
              <a:t> </a:t>
            </a:r>
            <a:r>
              <a:rPr lang="en" sz="2400" dirty="0">
                <a:solidFill>
                  <a:srgbClr val="B7B7B7"/>
                </a:solidFill>
              </a:rPr>
              <a:t>(open source*, independent)</a:t>
            </a:r>
          </a:p>
          <a:p>
            <a:pPr marL="1219170" lvl="1" indent="-304792">
              <a:spcBef>
                <a:spcPts val="0"/>
              </a:spcBef>
            </a:pPr>
            <a:r>
              <a:rPr lang="en" sz="1800" dirty="0"/>
              <a:t>Still in “private beta”</a:t>
            </a:r>
          </a:p>
          <a:p>
            <a:pPr marL="1219170" lvl="1" indent="-304792">
              <a:spcBef>
                <a:spcPts val="0"/>
              </a:spcBef>
            </a:pPr>
            <a:r>
              <a:rPr lang="en" sz="1800" dirty="0"/>
              <a:t>Focusing more on designers (tools to convert </a:t>
            </a:r>
            <a:r>
              <a:rPr lang="en" sz="1800" dirty="0" err="1"/>
              <a:t>PhotoShop</a:t>
            </a:r>
            <a:r>
              <a:rPr lang="en" sz="1800" dirty="0"/>
              <a:t> =&gt; mobile app</a:t>
            </a:r>
            <a:r>
              <a:rPr lang="en" sz="1800" dirty="0" smtClean="0"/>
              <a:t>)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" sz="1800" dirty="0"/>
          </a:p>
          <a:p>
            <a:pPr marL="609585" indent="-304792">
              <a:spcBef>
                <a:spcPts val="0"/>
              </a:spcBef>
            </a:pPr>
            <a:r>
              <a:rPr lang="en" sz="2400" b="1" dirty="0" err="1"/>
              <a:t>Xamarin</a:t>
            </a:r>
            <a:r>
              <a:rPr lang="en" sz="2400" dirty="0"/>
              <a:t> </a:t>
            </a:r>
            <a:r>
              <a:rPr lang="en" sz="2400" dirty="0" smtClean="0">
                <a:solidFill>
                  <a:srgbClr val="B7B7B7"/>
                </a:solidFill>
              </a:rPr>
              <a:t>(</a:t>
            </a:r>
            <a:r>
              <a:rPr lang="en-US" sz="2400" dirty="0" smtClean="0">
                <a:solidFill>
                  <a:srgbClr val="B7B7B7"/>
                </a:solidFill>
              </a:rPr>
              <a:t>open source*</a:t>
            </a:r>
            <a:r>
              <a:rPr lang="en" sz="2400" dirty="0" smtClean="0">
                <a:solidFill>
                  <a:srgbClr val="B7B7B7"/>
                </a:solidFill>
              </a:rPr>
              <a:t>, </a:t>
            </a:r>
            <a:r>
              <a:rPr lang="en-US" sz="2400" dirty="0" smtClean="0">
                <a:solidFill>
                  <a:srgbClr val="B7B7B7"/>
                </a:solidFill>
              </a:rPr>
              <a:t>Microsoft</a:t>
            </a:r>
            <a:r>
              <a:rPr lang="en" sz="2400" dirty="0" smtClean="0">
                <a:solidFill>
                  <a:srgbClr val="B7B7B7"/>
                </a:solidFill>
              </a:rPr>
              <a:t>)</a:t>
            </a:r>
            <a:endParaRPr lang="en" sz="2400" dirty="0">
              <a:solidFill>
                <a:srgbClr val="B7B7B7"/>
              </a:solidFill>
            </a:endParaRPr>
          </a:p>
          <a:p>
            <a:pPr marL="1219170" lvl="1" indent="-304792">
              <a:spcBef>
                <a:spcPts val="0"/>
              </a:spcBef>
            </a:pPr>
            <a:r>
              <a:rPr lang="en" sz="1800" dirty="0" smtClean="0"/>
              <a:t>MSFT </a:t>
            </a:r>
            <a:r>
              <a:rPr lang="en-US" sz="1800" dirty="0" smtClean="0"/>
              <a:t>acquired in March 2016</a:t>
            </a:r>
          </a:p>
          <a:p>
            <a:pPr marL="1219170" lvl="1" indent="-304792">
              <a:spcBef>
                <a:spcPts val="0"/>
              </a:spcBef>
            </a:pPr>
            <a:r>
              <a:rPr lang="en-US" sz="1800" dirty="0" smtClean="0"/>
              <a:t>Popular option for C# developers</a:t>
            </a:r>
          </a:p>
        </p:txBody>
      </p:sp>
      <p:sp>
        <p:nvSpPr>
          <p:cNvPr id="187" name="Shape 187"/>
          <p:cNvSpPr/>
          <p:nvPr/>
        </p:nvSpPr>
        <p:spPr>
          <a:xfrm>
            <a:off x="6987497" y="1411732"/>
            <a:ext cx="3459599" cy="1179600"/>
          </a:xfrm>
          <a:prstGeom prst="leftArrow">
            <a:avLst>
              <a:gd name="adj1" fmla="val 71640"/>
              <a:gd name="adj2" fmla="val 37735"/>
            </a:avLst>
          </a:prstGeom>
          <a:noFill/>
          <a:ln w="28575">
            <a:solidFill>
              <a:srgbClr val="3D59FE"/>
            </a:solidFill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>
                <a:latin typeface="Avenir Book" charset="0"/>
                <a:ea typeface="Avenir Book" charset="0"/>
                <a:cs typeface="Avenir Book" charset="0"/>
              </a:rPr>
              <a:t>Native </a:t>
            </a:r>
            <a:r>
              <a:rPr lang="en" sz="1333" dirty="0" smtClean="0">
                <a:latin typeface="Avenir Book" charset="0"/>
                <a:ea typeface="Avenir Book" charset="0"/>
                <a:cs typeface="Avenir Book" charset="0"/>
              </a:rPr>
              <a:t>performance</a:t>
            </a:r>
            <a:r>
              <a:rPr lang="en" sz="1333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333" dirty="0" smtClean="0">
                <a:latin typeface="Avenir Book" charset="0"/>
                <a:ea typeface="Avenir Book" charset="0"/>
                <a:cs typeface="Avenir Book" charset="0"/>
              </a:rPr>
              <a:t>no “web view” compromises</a:t>
            </a:r>
            <a:endParaRPr lang="en" sz="1333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6998383" y="1105646"/>
            <a:ext cx="3904960" cy="5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-US" dirty="0" smtClean="0">
                <a:solidFill>
                  <a:srgbClr val="999999"/>
                </a:solidFill>
                <a:latin typeface="Avenir Book" charset="0"/>
                <a:ea typeface="Avenir Book" charset="0"/>
                <a:cs typeface="Avenir Book" charset="0"/>
              </a:rPr>
              <a:t>Advantages</a:t>
            </a:r>
            <a:endParaRPr lang="en" dirty="0">
              <a:solidFill>
                <a:srgbClr val="999999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6987497" y="2519610"/>
            <a:ext cx="3459599" cy="1179600"/>
          </a:xfrm>
          <a:prstGeom prst="leftArrow">
            <a:avLst>
              <a:gd name="adj1" fmla="val 71640"/>
              <a:gd name="adj2" fmla="val 37735"/>
            </a:avLst>
          </a:prstGeom>
          <a:noFill/>
          <a:ln w="28575">
            <a:solidFill>
              <a:srgbClr val="3D59FE"/>
            </a:solidFill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>
                <a:latin typeface="Avenir Book" charset="0"/>
                <a:ea typeface="Avenir Book" charset="0"/>
                <a:cs typeface="Avenir Book" charset="0"/>
              </a:rPr>
              <a:t>Aligned with </a:t>
            </a:r>
            <a:r>
              <a:rPr lang="en" sz="1333" dirty="0" smtClean="0">
                <a:latin typeface="Avenir Book" charset="0"/>
                <a:ea typeface="Avenir Book" charset="0"/>
                <a:cs typeface="Avenir Book" charset="0"/>
              </a:rPr>
              <a:t>Angular </a:t>
            </a:r>
            <a:r>
              <a:rPr lang="en" sz="1333" dirty="0">
                <a:latin typeface="Avenir Book" charset="0"/>
                <a:ea typeface="Avenir Book" charset="0"/>
                <a:cs typeface="Avenir Book" charset="0"/>
              </a:rPr>
              <a:t>community, better cross-platform story, </a:t>
            </a:r>
            <a:r>
              <a:rPr lang="en-US" sz="1333" dirty="0" smtClean="0">
                <a:latin typeface="Avenir Book" charset="0"/>
                <a:ea typeface="Avenir Book" charset="0"/>
                <a:cs typeface="Avenir Book" charset="0"/>
              </a:rPr>
              <a:t>No “Parse </a:t>
            </a:r>
            <a:r>
              <a:rPr lang="en" sz="1333" dirty="0" smtClean="0">
                <a:latin typeface="Avenir Book" charset="0"/>
                <a:ea typeface="Avenir Book" charset="0"/>
                <a:cs typeface="Avenir Book" charset="0"/>
              </a:rPr>
              <a:t>fears</a:t>
            </a:r>
            <a:r>
              <a:rPr lang="en-US" sz="1333" dirty="0" smtClean="0">
                <a:latin typeface="Avenir Book" charset="0"/>
                <a:ea typeface="Avenir Book" charset="0"/>
                <a:cs typeface="Avenir Book" charset="0"/>
              </a:rPr>
              <a:t>”</a:t>
            </a:r>
            <a:endParaRPr lang="en" sz="1333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987497" y="3611638"/>
            <a:ext cx="3459599" cy="1179600"/>
          </a:xfrm>
          <a:prstGeom prst="leftArrow">
            <a:avLst>
              <a:gd name="adj1" fmla="val 71640"/>
              <a:gd name="adj2" fmla="val 37735"/>
            </a:avLst>
          </a:prstGeom>
          <a:noFill/>
          <a:ln w="28575">
            <a:solidFill>
              <a:srgbClr val="3D59FE"/>
            </a:solidFill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>
                <a:latin typeface="Avenir Book" charset="0"/>
                <a:ea typeface="Avenir Book" charset="0"/>
                <a:cs typeface="Avenir Book" charset="0"/>
              </a:rPr>
              <a:t>Developer focused</a:t>
            </a:r>
            <a:r>
              <a:rPr lang="en" sz="1333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" sz="1333" dirty="0">
                <a:latin typeface="Avenir Book" charset="0"/>
                <a:ea typeface="Avenir Book" charset="0"/>
                <a:cs typeface="Avenir Book" charset="0"/>
              </a:rPr>
              <a:t>Angular community, </a:t>
            </a:r>
            <a:r>
              <a:rPr lang="en-US" sz="1333" dirty="0" smtClean="0">
                <a:latin typeface="Avenir Book" charset="0"/>
                <a:ea typeface="Avenir Book" charset="0"/>
                <a:cs typeface="Avenir Book" charset="0"/>
              </a:rPr>
              <a:t>Platform native UI</a:t>
            </a:r>
            <a:endParaRPr lang="en" sz="1333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6987497" y="4719516"/>
            <a:ext cx="3459599" cy="1179600"/>
          </a:xfrm>
          <a:prstGeom prst="leftArrow">
            <a:avLst>
              <a:gd name="adj1" fmla="val 71640"/>
              <a:gd name="adj2" fmla="val 37735"/>
            </a:avLst>
          </a:prstGeom>
          <a:noFill/>
          <a:ln w="28575">
            <a:solidFill>
              <a:srgbClr val="3D59FE"/>
            </a:solidFill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333" dirty="0" smtClean="0">
                <a:latin typeface="Avenir Book" charset="0"/>
                <a:ea typeface="Avenir Book" charset="0"/>
                <a:cs typeface="Avenir Book" charset="0"/>
              </a:rPr>
              <a:t>Angular </a:t>
            </a:r>
            <a:r>
              <a:rPr lang="en" sz="1333" dirty="0">
                <a:latin typeface="Avenir Book" charset="0"/>
                <a:ea typeface="Avenir Book" charset="0"/>
                <a:cs typeface="Avenir Book" charset="0"/>
              </a:rPr>
              <a:t>community, better shared codebase </a:t>
            </a:r>
            <a:r>
              <a:rPr lang="en" sz="1333" dirty="0" smtClean="0">
                <a:latin typeface="Avenir Book" charset="0"/>
                <a:ea typeface="Avenir Book" charset="0"/>
                <a:cs typeface="Avenir Book" charset="0"/>
              </a:rPr>
              <a:t>story</a:t>
            </a:r>
            <a:r>
              <a:rPr lang="en-US" sz="1333" dirty="0" smtClean="0">
                <a:latin typeface="Avenir Book" charset="0"/>
                <a:ea typeface="Avenir Book" charset="0"/>
                <a:cs typeface="Avenir Book" charset="0"/>
              </a:rPr>
              <a:t>, web </a:t>
            </a:r>
            <a:r>
              <a:rPr lang="en-US" sz="1333" dirty="0" err="1" smtClean="0">
                <a:latin typeface="Avenir Book" charset="0"/>
                <a:ea typeface="Avenir Book" charset="0"/>
                <a:cs typeface="Avenir Book" charset="0"/>
              </a:rPr>
              <a:t>dev</a:t>
            </a:r>
            <a:r>
              <a:rPr lang="en-US" sz="1333" dirty="0" smtClean="0">
                <a:latin typeface="Avenir Book" charset="0"/>
                <a:ea typeface="Avenir Book" charset="0"/>
                <a:cs typeface="Avenir Book" charset="0"/>
              </a:rPr>
              <a:t> focus</a:t>
            </a:r>
            <a:endParaRPr lang="en" sz="1333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" name="Shape 48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8636" y="426137"/>
            <a:ext cx="744454" cy="744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757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{N} difference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38528" y="5502860"/>
            <a:ext cx="268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Demo available in the app stores in May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822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3353" y="2377440"/>
            <a:ext cx="25934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Measurable native UI performance</a:t>
            </a:r>
          </a:p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(“no </a:t>
            </a:r>
            <a:r>
              <a:rPr lang="en-US" sz="3200" dirty="0" err="1" smtClean="0">
                <a:latin typeface="Avenir Roman" charset="0"/>
                <a:ea typeface="Avenir Roman" charset="0"/>
                <a:cs typeface="Avenir Roman" charset="0"/>
              </a:rPr>
              <a:t>jank</a:t>
            </a:r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”)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  <a:endParaRPr lang="en-US" sz="54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7" name="Shape 3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9783" y="833604"/>
            <a:ext cx="7348964" cy="497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4086973" y="833604"/>
            <a:ext cx="7381774" cy="4672041"/>
            <a:chOff x="1066404" y="102085"/>
            <a:chExt cx="6857745" cy="4340375"/>
          </a:xfrm>
        </p:grpSpPr>
        <p:sp>
          <p:nvSpPr>
            <p:cNvPr id="9" name="Rectangle 8"/>
            <p:cNvSpPr/>
            <p:nvPr/>
          </p:nvSpPr>
          <p:spPr>
            <a:xfrm>
              <a:off x="1066404" y="3124200"/>
              <a:ext cx="6827265" cy="1318260"/>
            </a:xfrm>
            <a:prstGeom prst="rect">
              <a:avLst/>
            </a:prstGeom>
            <a:noFill/>
            <a:ln w="76200">
              <a:solidFill>
                <a:srgbClr val="3D5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6884" y="102085"/>
              <a:ext cx="6827265" cy="2991635"/>
            </a:xfrm>
            <a:prstGeom prst="rect">
              <a:avLst/>
            </a:prstGeom>
            <a:solidFill>
              <a:schemeClr val="bg1">
                <a:lumMod val="6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hape 48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822" y="3123746"/>
            <a:ext cx="706882" cy="70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9216" y="3044413"/>
            <a:ext cx="1294731" cy="874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5277" y="2801009"/>
            <a:ext cx="1352355" cy="13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atin typeface="Avenir Roman" charset="0"/>
                <a:ea typeface="Avenir Roman" charset="0"/>
                <a:cs typeface="Avenir Roman" charset="0"/>
              </a:rPr>
              <a:t>Maximum code and skill reusability</a:t>
            </a:r>
            <a:endParaRPr lang="en-US" sz="36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  <a:endParaRPr lang="en-US" sz="54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5336" y="5704575"/>
            <a:ext cx="3150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Video credit: Nathan Walker, {N} community member</a:t>
            </a:r>
            <a:endParaRPr lang="en-US" sz="1000"/>
          </a:p>
        </p:txBody>
      </p:sp>
      <p:pic>
        <p:nvPicPr>
          <p:cNvPr id="3" name="AngularCodeReuse-NathanWal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5336" y="1108038"/>
            <a:ext cx="6875157" cy="37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002" y="2586219"/>
            <a:ext cx="8444754" cy="686946"/>
          </a:xfrm>
        </p:spPr>
        <p:txBody>
          <a:bodyPr>
            <a:normAutofit fontScale="90000"/>
          </a:bodyPr>
          <a:lstStyle/>
          <a:p>
            <a:r>
              <a:rPr lang="en-US" smtClean="0"/>
              <a:t>How does NativeScript work?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Under the covers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5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514" y="1317519"/>
            <a:ext cx="7071760" cy="39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2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72" y="661627"/>
            <a:ext cx="10272822" cy="4922745"/>
          </a:xfrm>
          <a:prstGeom prst="rect">
            <a:avLst/>
          </a:prstGeom>
        </p:spPr>
      </p:pic>
      <p:sp>
        <p:nvSpPr>
          <p:cNvPr id="5" name="Line Callout 2 4"/>
          <p:cNvSpPr/>
          <p:nvPr/>
        </p:nvSpPr>
        <p:spPr>
          <a:xfrm>
            <a:off x="8501743" y="2721429"/>
            <a:ext cx="2579914" cy="1153885"/>
          </a:xfrm>
          <a:prstGeom prst="borderCallout2">
            <a:avLst>
              <a:gd name="adj1" fmla="val 49338"/>
              <a:gd name="adj2" fmla="val -595"/>
              <a:gd name="adj3" fmla="val 50515"/>
              <a:gd name="adj4" fmla="val -26786"/>
              <a:gd name="adj5" fmla="val 106074"/>
              <a:gd name="adj6" fmla="val -47918"/>
            </a:avLst>
          </a:prstGeom>
          <a:noFill/>
          <a:ln w="38100">
            <a:solidFill>
              <a:srgbClr val="3D59FE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Generated at build time for OS &amp; 3</a:t>
            </a:r>
            <a:r>
              <a:rPr lang="en-US" baseline="30000" dirty="0" smtClean="0">
                <a:solidFill>
                  <a:schemeClr val="tx1"/>
                </a:solidFill>
              </a:rPr>
              <a:t>rd</a:t>
            </a:r>
            <a:r>
              <a:rPr lang="en-US" dirty="0" smtClean="0">
                <a:solidFill>
                  <a:schemeClr val="tx1"/>
                </a:solidFill>
              </a:rPr>
              <a:t> party native libraries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3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NativeScript Android example</a:t>
            </a:r>
            <a:endParaRPr lang="en-US" sz="4000" dirty="0"/>
          </a:p>
        </p:txBody>
      </p:sp>
      <p:pic>
        <p:nvPicPr>
          <p:cNvPr id="4" name="Picture 3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587" y="2170576"/>
            <a:ext cx="85471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9587" y="4404390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Avenir Heavy" charset="0"/>
                <a:ea typeface="Avenir Heavy" charset="0"/>
                <a:cs typeface="Avenir Heavy" charset="0"/>
              </a:rPr>
              <a:t>output</a:t>
            </a:r>
            <a:r>
              <a:rPr lang="en-US" sz="3600" b="1" dirty="0" smtClean="0">
                <a:latin typeface="Avenir Heavy" charset="0"/>
                <a:ea typeface="Avenir Heavy" charset="0"/>
                <a:cs typeface="Avenir Heavy" charset="0"/>
              </a:rPr>
              <a:t>:</a:t>
            </a:r>
            <a:endParaRPr lang="en-US" sz="36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 descr="Screen Shot 2015-02-11 at 9.5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0574" y="4428421"/>
            <a:ext cx="2159000" cy="622300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 rot="2140647">
            <a:off x="7530910" y="3113250"/>
            <a:ext cx="1959752" cy="2630340"/>
          </a:xfrm>
          <a:prstGeom prst="arc">
            <a:avLst>
              <a:gd name="adj1" fmla="val 15916330"/>
              <a:gd name="adj2" fmla="val 1384022"/>
            </a:avLst>
          </a:prstGeom>
          <a:ln w="57150">
            <a:solidFill>
              <a:srgbClr val="3D59F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830085" y="5376165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JavaScript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15" y="2201361"/>
            <a:ext cx="1737972" cy="11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0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38150" y="2219218"/>
            <a:ext cx="5493523" cy="372438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Intro to NativeScript</a:t>
            </a:r>
          </a:p>
          <a:p>
            <a:r>
              <a:rPr lang="en-US" sz="2400" dirty="0" smtClean="0"/>
              <a:t>NativeScript core concepts</a:t>
            </a:r>
          </a:p>
          <a:p>
            <a:r>
              <a:rPr lang="en-US" sz="2400" dirty="0" smtClean="0"/>
              <a:t>“Hello World”</a:t>
            </a:r>
          </a:p>
          <a:p>
            <a:r>
              <a:rPr lang="en-US" sz="2400" dirty="0" smtClean="0"/>
              <a:t>Defining Views</a:t>
            </a:r>
          </a:p>
          <a:p>
            <a:r>
              <a:rPr lang="en-US" sz="2400" dirty="0" smtClean="0"/>
              <a:t>Basic data binding</a:t>
            </a:r>
          </a:p>
          <a:p>
            <a:r>
              <a:rPr lang="en-US" sz="2400" dirty="0" smtClean="0"/>
              <a:t>Styling views with CSS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107432" y="2219218"/>
            <a:ext cx="5493523" cy="3724382"/>
          </a:xfrm>
        </p:spPr>
        <p:txBody>
          <a:bodyPr>
            <a:normAutofit/>
          </a:bodyPr>
          <a:lstStyle/>
          <a:p>
            <a:r>
              <a:rPr lang="en-US" sz="2400" dirty="0"/>
              <a:t>Extending with </a:t>
            </a:r>
            <a:r>
              <a:rPr lang="en-US" sz="2400" dirty="0" smtClean="0"/>
              <a:t>plugins</a:t>
            </a:r>
          </a:p>
          <a:p>
            <a:r>
              <a:rPr lang="en-US" sz="2400" dirty="0" smtClean="0"/>
              <a:t>Debugging JavaScript</a:t>
            </a:r>
          </a:p>
          <a:p>
            <a:r>
              <a:rPr lang="en-US" sz="2400" dirty="0" err="1" smtClean="0"/>
              <a:t>TypeScript</a:t>
            </a:r>
            <a:r>
              <a:rPr lang="en-US" sz="2400" dirty="0" smtClean="0"/>
              <a:t>, App Patterns and Angular</a:t>
            </a:r>
          </a:p>
          <a:p>
            <a:r>
              <a:rPr lang="en-US" sz="2400" dirty="0" smtClean="0"/>
              <a:t>Navigating views</a:t>
            </a:r>
          </a:p>
          <a:p>
            <a:r>
              <a:rPr lang="en-US" sz="2400" dirty="0" smtClean="0"/>
              <a:t>Adding animations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8150" y="1541124"/>
            <a:ext cx="386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Ante Meridiem </a:t>
            </a:r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(9AM to Noon)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67930" y="1541124"/>
            <a:ext cx="359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Post Meridiem </a:t>
            </a:r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(1PM to 4PM)</a:t>
            </a:r>
          </a:p>
        </p:txBody>
      </p:sp>
    </p:spTree>
    <p:extLst>
      <p:ext uri="{BB962C8B-B14F-4D97-AF65-F5344CB8AC3E}">
        <p14:creationId xmlns:p14="http://schemas.microsoft.com/office/powerpoint/2010/main" val="10684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106875"/>
            <a:ext cx="11338560" cy="1200805"/>
          </a:xfrm>
        </p:spPr>
        <p:txBody>
          <a:bodyPr/>
          <a:lstStyle/>
          <a:p>
            <a:r>
              <a:rPr lang="en-US" sz="4000" b="1" dirty="0" smtClean="0"/>
              <a:t>NativeScript iOS example</a:t>
            </a:r>
            <a:endParaRPr lang="en-US" sz="4000" b="1" dirty="0"/>
          </a:p>
        </p:txBody>
      </p:sp>
      <p:pic>
        <p:nvPicPr>
          <p:cNvPr id="6" name="Picture 5" descr="IMG_003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063" y="1523534"/>
            <a:ext cx="2277521" cy="4048927"/>
          </a:xfrm>
          <a:prstGeom prst="rect">
            <a:avLst/>
          </a:prstGeom>
        </p:spPr>
      </p:pic>
      <p:pic>
        <p:nvPicPr>
          <p:cNvPr id="7" name="Picture 6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749" y="1759688"/>
            <a:ext cx="6515100" cy="2209800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 rot="2140647">
            <a:off x="4307000" y="3213202"/>
            <a:ext cx="1959752" cy="2630340"/>
          </a:xfrm>
          <a:prstGeom prst="arc">
            <a:avLst>
              <a:gd name="adj1" fmla="val 15916330"/>
              <a:gd name="adj2" fmla="val 1384022"/>
            </a:avLst>
          </a:prstGeom>
          <a:ln w="57150">
            <a:solidFill>
              <a:srgbClr val="3D59F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06175" y="5476117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JavaScript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13" y="2090529"/>
            <a:ext cx="1574779" cy="106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9 at 4.19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9377" y="-427385"/>
            <a:ext cx="9426576" cy="78638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443740" y="3162649"/>
            <a:ext cx="2234768" cy="109898"/>
          </a:xfrm>
          <a:prstGeom prst="straightConnector1">
            <a:avLst/>
          </a:prstGeom>
          <a:ln w="63500">
            <a:solidFill>
              <a:srgbClr val="3D59FE"/>
            </a:solidFill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785672" y="3760986"/>
            <a:ext cx="1892836" cy="506520"/>
          </a:xfrm>
          <a:prstGeom prst="straightConnector1">
            <a:avLst/>
          </a:prstGeom>
          <a:ln w="63500">
            <a:solidFill>
              <a:srgbClr val="3D59FE"/>
            </a:solidFill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2652" y="4432591"/>
            <a:ext cx="2992398" cy="1953285"/>
          </a:xfrm>
          <a:prstGeom prst="straightConnector1">
            <a:avLst/>
          </a:prstGeom>
          <a:ln w="63500">
            <a:solidFill>
              <a:srgbClr val="3D59FE"/>
            </a:solidFill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2-16 at 9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820" y="2909346"/>
            <a:ext cx="6515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2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93364" y="2294990"/>
            <a:ext cx="5599038" cy="70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Runs on V8 JavaScript VM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79608" y="5393852"/>
            <a:ext cx="8451224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Runs on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JavaScriptCore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VM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3182410"/>
            <a:ext cx="6515100" cy="22098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693528"/>
            <a:ext cx="8547100" cy="16256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87" y="3652201"/>
            <a:ext cx="1574779" cy="1064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90" y="919084"/>
            <a:ext cx="1737972" cy="11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0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98" y="587605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NativeScript Module Layer (NML)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38153" y="1671134"/>
            <a:ext cx="10663740" cy="4051936"/>
          </a:xfrm>
        </p:spPr>
        <p:txBody>
          <a:bodyPr>
            <a:normAutofit/>
          </a:bodyPr>
          <a:lstStyle/>
          <a:p>
            <a:pPr marL="365760" indent="-365760"/>
            <a:r>
              <a:rPr lang="en-US" dirty="0" smtClean="0"/>
              <a:t>Abstractions on native APIs that provide unified, cross-platform API</a:t>
            </a:r>
          </a:p>
          <a:p>
            <a:pPr marL="548640" lvl="2" indent="-365760"/>
            <a:r>
              <a:rPr lang="en-US" dirty="0" smtClean="0"/>
              <a:t>Dozens available out of the box</a:t>
            </a:r>
          </a:p>
          <a:p>
            <a:pPr marL="548640" lvl="2" indent="-365760"/>
            <a:r>
              <a:rPr lang="en-US" dirty="0" smtClean="0"/>
              <a:t>Easy for developers to add</a:t>
            </a:r>
          </a:p>
          <a:p>
            <a:pPr marL="548640" lvl="2" indent="-365760"/>
            <a:r>
              <a:rPr lang="en-US" b="1" dirty="0" smtClean="0"/>
              <a:t>IMPORTANT: </a:t>
            </a:r>
            <a:r>
              <a:rPr lang="en-US" dirty="0" smtClean="0"/>
              <a:t>All native APIs still available at JavaScript layer for platform-specific scenarios</a:t>
            </a:r>
            <a:br>
              <a:rPr lang="en-US" dirty="0" smtClean="0"/>
            </a:br>
            <a:endParaRPr lang="en-US" dirty="0" smtClean="0"/>
          </a:p>
          <a:p>
            <a:pPr marL="365760" indent="-365760"/>
            <a:r>
              <a:rPr lang="en-US" dirty="0" err="1" smtClean="0"/>
              <a:t>NativeScript</a:t>
            </a:r>
            <a:r>
              <a:rPr lang="en-US" dirty="0" smtClean="0"/>
              <a:t> modules follow Node module’s conventions (</a:t>
            </a:r>
            <a:r>
              <a:rPr lang="en-US" dirty="0" err="1" smtClean="0"/>
              <a:t>CommonJS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Example: NativeScript file module</a:t>
            </a:r>
            <a:endParaRPr lang="en-US" sz="4000" dirty="0"/>
          </a:p>
        </p:txBody>
      </p:sp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4685166"/>
            <a:ext cx="9876666" cy="1152078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3274517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78086" y="22163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61593" y="21432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16 at 10.42.0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65" y="1388455"/>
            <a:ext cx="9448800" cy="1155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21" y="4718053"/>
            <a:ext cx="1233725" cy="8337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06" y="3030281"/>
            <a:ext cx="1407183" cy="9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92" y="506845"/>
            <a:ext cx="8382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3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97" y="675935"/>
            <a:ext cx="9866937" cy="5550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897" y="3176691"/>
            <a:ext cx="4039896" cy="548640"/>
          </a:xfrm>
        </p:spPr>
        <p:txBody>
          <a:bodyPr/>
          <a:lstStyle/>
          <a:p>
            <a:pPr algn="ctr"/>
            <a:r>
              <a:rPr lang="en-US" dirty="0" smtClean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rPr>
              <a:t>BUT HOW DO I TURN THIS INTO AN APP?</a:t>
            </a:r>
            <a:endParaRPr lang="en-US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venir Black" charset="0"/>
              <a:ea typeface="Avenir Black" charset="0"/>
              <a:cs typeface="Aveni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4" name="Picture 3" descr="Screen Shot 2015-02-18 at 3.5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4420" y="3099828"/>
            <a:ext cx="2285597" cy="1784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25422" y="2338710"/>
            <a:ext cx="2504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Style with </a:t>
            </a:r>
            <a:r>
              <a:rPr lang="en-US" sz="28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CSS</a:t>
            </a:r>
          </a:p>
        </p:txBody>
      </p:sp>
      <p:pic>
        <p:nvPicPr>
          <p:cNvPr id="6" name="Picture 5" descr="Screen Shot 2015-03-27 at 9.28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32" y="3195595"/>
            <a:ext cx="3393871" cy="833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332" y="2338710"/>
            <a:ext cx="3307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Define UI with </a:t>
            </a:r>
            <a:r>
              <a:rPr lang="en-US" sz="28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XML</a:t>
            </a:r>
          </a:p>
        </p:txBody>
      </p:sp>
      <p:pic>
        <p:nvPicPr>
          <p:cNvPr id="8" name="Picture 7" descr="Screen Shot 2015-02-18 at 1.51.53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2711" y="3195595"/>
            <a:ext cx="3714200" cy="1323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5446" y="2338710"/>
            <a:ext cx="3663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Logic with </a:t>
            </a:r>
            <a:r>
              <a:rPr lang="en-US" sz="28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468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542" y="0"/>
            <a:ext cx="4072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 to NativeScript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”How did we get here?”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9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“Hello World”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Two ways to use NativeScript</a:t>
            </a:r>
            <a:endParaRPr lang="en-US" b="1" dirty="0"/>
          </a:p>
        </p:txBody>
      </p:sp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7001" y="1942829"/>
            <a:ext cx="6301312" cy="11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95" y="2046848"/>
            <a:ext cx="795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76595" y="3701200"/>
            <a:ext cx="795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2)</a:t>
            </a:r>
          </a:p>
        </p:txBody>
      </p:sp>
      <p:pic>
        <p:nvPicPr>
          <p:cNvPr id="7" name="Picture 6" descr="Screen Shot 2015-01-30 at 1.2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8934" y="3886299"/>
            <a:ext cx="544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2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 Interface (CLI)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Use Command Prompt (Win) or </a:t>
            </a:r>
            <a:br>
              <a:rPr lang="en-US" sz="1800" dirty="0" smtClean="0"/>
            </a:br>
            <a:r>
              <a:rPr lang="en-US" sz="1800" dirty="0" smtClean="0"/>
              <a:t>Terminal (Mac, Linux)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Free, Part of open source project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Requires installation, local environment setup to build for iOS/Android (requires Mac for iOS)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Integrates with Visual Studio Code (via plugin)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119" y="3934845"/>
            <a:ext cx="5343313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WHY: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More control, Free, Integrate with existing IDEs/code editors</a:t>
            </a:r>
          </a:p>
          <a:p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WHO: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More technical developers used to using CLI, Open source 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12" y="532049"/>
            <a:ext cx="8042463" cy="54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Telerik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Use </a:t>
            </a:r>
            <a:r>
              <a:rPr lang="en-US" sz="2400" dirty="0" err="1" smtClean="0"/>
              <a:t>AppBuilder</a:t>
            </a:r>
            <a:r>
              <a:rPr lang="en-US" sz="2400" dirty="0" smtClean="0"/>
              <a:t> or Screen Builder</a:t>
            </a:r>
          </a:p>
          <a:p>
            <a:pPr lvl="1"/>
            <a:r>
              <a:rPr lang="en-US" sz="1800" dirty="0" smtClean="0"/>
              <a:t> Subscription required</a:t>
            </a:r>
          </a:p>
          <a:p>
            <a:r>
              <a:rPr lang="en-US" sz="2400" dirty="0" smtClean="0"/>
              <a:t>Build in the cloud (no local install required)</a:t>
            </a:r>
          </a:p>
          <a:p>
            <a:r>
              <a:rPr lang="en-US" sz="2400" dirty="0" smtClean="0"/>
              <a:t> Easiest way to get started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Full support for {N} as of April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82" y="515982"/>
            <a:ext cx="8104208" cy="5567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753" y="4222931"/>
            <a:ext cx="4947920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WHY: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Richer tooling, Easier setup, Platform integrated</a:t>
            </a:r>
          </a:p>
          <a:p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WHO: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Less technical developers, Prefer Platform integrations, Windows developers targeting iOS</a:t>
            </a:r>
          </a:p>
        </p:txBody>
      </p:sp>
    </p:spTree>
    <p:extLst>
      <p:ext uri="{BB962C8B-B14F-4D97-AF65-F5344CB8AC3E}">
        <p14:creationId xmlns:p14="http://schemas.microsoft.com/office/powerpoint/2010/main" val="1363994770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Telerik Platform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6923" y="1282331"/>
            <a:ext cx="645091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/>
              <a:t>Powerful visual tooling, cloud builds and more for NativeScript app developers.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8994" y="2337940"/>
            <a:ext cx="7033007" cy="47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0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 requirements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1025450" y="6024214"/>
            <a:ext cx="9612198" cy="1240324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0" algn="ctr">
              <a:buNone/>
            </a:pPr>
            <a:r>
              <a:rPr lang="en-US" sz="2000" dirty="0">
                <a:hlinkClick r:id="rId2"/>
              </a:rPr>
              <a:t>https://github.com/nativescript/nativescript-cli#system-</a:t>
            </a:r>
            <a:r>
              <a:rPr lang="en-US" sz="2000" dirty="0" smtClean="0">
                <a:hlinkClick r:id="rId2"/>
              </a:rPr>
              <a:t>requirements</a:t>
            </a:r>
            <a:endParaRPr lang="en-US" sz="2000" dirty="0" smtClean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681826" y="4733254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182880" indent="0">
              <a:buNone/>
            </a:pP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Xcode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Xcode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CLI tools,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iOS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SDK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681826" y="3442294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18288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JDK, Apache Ant, Android SDK</a:t>
            </a:r>
          </a:p>
          <a:p>
            <a:pPr marL="640081" lvl="1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047" y="4483123"/>
            <a:ext cx="1574779" cy="1064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50" y="3220593"/>
            <a:ext cx="1737972" cy="11744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9568" y="1823473"/>
            <a:ext cx="3223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D59FE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3600" b="1" dirty="0" err="1" smtClean="0">
                <a:solidFill>
                  <a:srgbClr val="3D59FE"/>
                </a:solidFill>
                <a:latin typeface="Consolas" charset="0"/>
                <a:ea typeface="Consolas" charset="0"/>
                <a:cs typeface="Consolas" charset="0"/>
              </a:rPr>
              <a:t>tns</a:t>
            </a:r>
            <a:r>
              <a:rPr lang="en-US" sz="3600" b="1" dirty="0" smtClean="0">
                <a:solidFill>
                  <a:srgbClr val="3D59FE"/>
                </a:solidFill>
                <a:latin typeface="Consolas" charset="0"/>
                <a:ea typeface="Consolas" charset="0"/>
                <a:cs typeface="Consolas" charset="0"/>
              </a:rPr>
              <a:t> doctor</a:t>
            </a:r>
          </a:p>
        </p:txBody>
      </p:sp>
    </p:spTree>
    <p:extLst>
      <p:ext uri="{BB962C8B-B14F-4D97-AF65-F5344CB8AC3E}">
        <p14:creationId xmlns:p14="http://schemas.microsoft.com/office/powerpoint/2010/main" val="99977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4" name="Picture 3" descr="Screen Shot 2015-01-30 at 3.34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25" y="1850809"/>
            <a:ext cx="59436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2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36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on </a:t>
            </a:r>
            <a:r>
              <a:rPr lang="en-US" dirty="0" err="1" smtClean="0"/>
              <a:t>iOS</a:t>
            </a:r>
            <a:endParaRPr lang="en-US" dirty="0"/>
          </a:p>
        </p:txBody>
      </p:sp>
      <p:pic>
        <p:nvPicPr>
          <p:cNvPr id="4" name="Picture 3" descr="Screen Shot 2015-01-30 at 3.32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392" y="2634757"/>
            <a:ext cx="5130800" cy="1206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8574" y="4066340"/>
            <a:ext cx="35365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or</a:t>
            </a:r>
          </a:p>
          <a:p>
            <a:pPr algn="ctr"/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tns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emulate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ios</a:t>
            </a:r>
            <a:endParaRPr lang="en-US" sz="28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84" y="0"/>
            <a:ext cx="4072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3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2" y="585004"/>
            <a:ext cx="11338560" cy="548640"/>
          </a:xfrm>
        </p:spPr>
        <p:txBody>
          <a:bodyPr/>
          <a:lstStyle/>
          <a:p>
            <a:r>
              <a:rPr lang="en-US" dirty="0" smtClean="0"/>
              <a:t>Running on Android</a:t>
            </a:r>
            <a:endParaRPr lang="en-US" dirty="0"/>
          </a:p>
        </p:txBody>
      </p:sp>
      <p:pic>
        <p:nvPicPr>
          <p:cNvPr id="4" name="Picture 3" descr="Screen Shot 2015-01-30 at 3.2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" y="2724002"/>
            <a:ext cx="57658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3726" y="4122611"/>
            <a:ext cx="4325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or</a:t>
            </a:r>
          </a:p>
          <a:p>
            <a:pPr algn="ctr"/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tns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emulate android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25" y="280913"/>
            <a:ext cx="4864052" cy="586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43"/>
          <p:cNvCxnSpPr/>
          <p:nvPr/>
        </p:nvCxnSpPr>
        <p:spPr>
          <a:xfrm>
            <a:off x="604659" y="3449319"/>
            <a:ext cx="10619999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131014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620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227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833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5440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9241" y="2283350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Early prototypes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330" y="2283350"/>
            <a:ext cx="157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“Core” engineering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89529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Public launch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743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Adoption ramp-up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6905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Mass adoption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87409" y="1632858"/>
            <a:ext cx="1899693" cy="3461657"/>
          </a:xfrm>
          <a:prstGeom prst="rect">
            <a:avLst/>
          </a:prstGeom>
          <a:noFill/>
          <a:ln w="571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24665" y="5742589"/>
            <a:ext cx="279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94622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Android emulator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582" y="2676703"/>
            <a:ext cx="5120854" cy="3220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5910" y="1643866"/>
            <a:ext cx="3738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Visual Studio </a:t>
            </a:r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Android Emulator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828" y="2676703"/>
            <a:ext cx="3623564" cy="3678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1828" y="1643866"/>
            <a:ext cx="373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Genymotion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57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27 at 2.20.5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07" y="0"/>
            <a:ext cx="9522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4" name="Picture 3" descr="Screen Shot 2015-02-18 at 12.4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1822450"/>
            <a:ext cx="8661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1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17830" y="1495425"/>
            <a:ext cx="10331450" cy="17659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smtClean="0"/>
              <a:t>XML markup structure</a:t>
            </a:r>
          </a:p>
          <a:p>
            <a:r>
              <a:rPr lang="en-US" dirty="0" smtClean="0"/>
              <a:t>Elements (e.g. </a:t>
            </a:r>
            <a:r>
              <a:rPr lang="en-US" dirty="0" smtClean="0">
                <a:latin typeface="Courier New"/>
                <a:cs typeface="Courier New"/>
              </a:rPr>
              <a:t>&lt;Page&gt;, &lt;Label&gt;</a:t>
            </a:r>
            <a:r>
              <a:rPr lang="en-US" dirty="0" smtClean="0"/>
              <a:t>) are </a:t>
            </a:r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pic>
        <p:nvPicPr>
          <p:cNvPr id="4" name="Picture 3" descr="Screen Shot 2015-02-18 at 11.32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70" y="3649980"/>
            <a:ext cx="6642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</a:p>
          <a:p>
            <a:r>
              <a:rPr lang="en-US" dirty="0" smtClean="0"/>
              <a:t>UI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6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 smtClean="0"/>
              <a:t>Layouts</a:t>
            </a:r>
            <a:endParaRPr lang="en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Shape 18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200" y="1975196"/>
            <a:ext cx="1801693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901"/>
          <p:cNvSpPr txBox="1">
            <a:spLocks noGrp="1"/>
          </p:cNvSpPr>
          <p:nvPr>
            <p:ph type="body" idx="4294967295"/>
          </p:nvPr>
        </p:nvSpPr>
        <p:spPr>
          <a:xfrm>
            <a:off x="463625" y="1621286"/>
            <a:ext cx="151431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u="none" strike="noStrike" cap="none" baseline="0" dirty="0" smtClean="0">
                <a:solidFill>
                  <a:schemeClr val="dk1"/>
                </a:solidFill>
                <a:sym typeface="Lato"/>
                <a:rtl val="0"/>
              </a:rPr>
              <a:t>Absolute</a:t>
            </a:r>
            <a:endParaRPr lang="en" sz="2400" u="none" strike="noStrike" cap="none" baseline="0" dirty="0">
              <a:solidFill>
                <a:schemeClr val="dk1"/>
              </a:solidFill>
              <a:sym typeface="Lato"/>
              <a:rtl val="0"/>
            </a:endParaRPr>
          </a:p>
        </p:txBody>
      </p:sp>
      <p:pic>
        <p:nvPicPr>
          <p:cNvPr id="6" name="Shape 18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7515" y="1975196"/>
            <a:ext cx="1801693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902"/>
          <p:cNvSpPr txBox="1">
            <a:spLocks/>
          </p:cNvSpPr>
          <p:nvPr/>
        </p:nvSpPr>
        <p:spPr>
          <a:xfrm>
            <a:off x="2613494" y="1621270"/>
            <a:ext cx="1560091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Avenir Roman" charset="0"/>
                <a:ea typeface="Avenir Roman" charset="0"/>
                <a:cs typeface="Avenir Roman" charset="0"/>
                <a:sym typeface="Lato"/>
              </a:rPr>
              <a:t>Dock</a:t>
            </a:r>
            <a:endParaRPr lang="en" sz="2400" dirty="0">
              <a:solidFill>
                <a:schemeClr val="dk1"/>
              </a:solidFill>
              <a:latin typeface="Avenir Roman" charset="0"/>
              <a:ea typeface="Avenir Roman" charset="0"/>
              <a:cs typeface="Avenir Roman" charset="0"/>
              <a:sym typeface="Lato"/>
            </a:endParaRPr>
          </a:p>
        </p:txBody>
      </p:sp>
      <p:pic>
        <p:nvPicPr>
          <p:cNvPr id="8" name="Shape 18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0579" y="1975163"/>
            <a:ext cx="1801694" cy="32849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903"/>
          <p:cNvSpPr txBox="1">
            <a:spLocks/>
          </p:cNvSpPr>
          <p:nvPr/>
        </p:nvSpPr>
        <p:spPr>
          <a:xfrm>
            <a:off x="4786829" y="1621269"/>
            <a:ext cx="1646633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Avenir Roman" charset="0"/>
                <a:ea typeface="Avenir Roman" charset="0"/>
                <a:cs typeface="Avenir Roman" charset="0"/>
                <a:sym typeface="Lato"/>
              </a:rPr>
              <a:t>Grid</a:t>
            </a:r>
            <a:endParaRPr lang="en" sz="2400" dirty="0">
              <a:solidFill>
                <a:schemeClr val="dk1"/>
              </a:solidFill>
              <a:latin typeface="Avenir Roman" charset="0"/>
              <a:ea typeface="Avenir Roman" charset="0"/>
              <a:cs typeface="Avenir Roman" charset="0"/>
              <a:sym typeface="Lato"/>
            </a:endParaRPr>
          </a:p>
        </p:txBody>
      </p:sp>
      <p:pic>
        <p:nvPicPr>
          <p:cNvPr id="10" name="Shape 18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57103" y="1975196"/>
            <a:ext cx="1801693" cy="32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900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3626" y="1975163"/>
            <a:ext cx="1704184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904"/>
          <p:cNvSpPr txBox="1">
            <a:spLocks/>
          </p:cNvSpPr>
          <p:nvPr/>
        </p:nvSpPr>
        <p:spPr>
          <a:xfrm>
            <a:off x="7308703" y="1621267"/>
            <a:ext cx="149849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Avenir Roman" charset="0"/>
                <a:ea typeface="Avenir Roman" charset="0"/>
                <a:cs typeface="Avenir Roman" charset="0"/>
                <a:sym typeface="Lato"/>
              </a:rPr>
              <a:t>Stack</a:t>
            </a:r>
            <a:endParaRPr lang="en" sz="2400" dirty="0">
              <a:solidFill>
                <a:schemeClr val="dk1"/>
              </a:solidFill>
              <a:latin typeface="Avenir Roman" charset="0"/>
              <a:ea typeface="Avenir Roman" charset="0"/>
              <a:cs typeface="Avenir Roman" charset="0"/>
              <a:sym typeface="Lato"/>
            </a:endParaRPr>
          </a:p>
        </p:txBody>
      </p:sp>
      <p:sp>
        <p:nvSpPr>
          <p:cNvPr id="13" name="Shape 1905"/>
          <p:cNvSpPr txBox="1">
            <a:spLocks/>
          </p:cNvSpPr>
          <p:nvPr/>
        </p:nvSpPr>
        <p:spPr>
          <a:xfrm>
            <a:off x="9463626" y="1621268"/>
            <a:ext cx="1666579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Avenir Roman" charset="0"/>
                <a:ea typeface="Avenir Roman" charset="0"/>
                <a:cs typeface="Avenir Roman" charset="0"/>
                <a:sym typeface="Lato"/>
              </a:rPr>
              <a:t>Wrap</a:t>
            </a:r>
            <a:endParaRPr lang="en" sz="2400" dirty="0">
              <a:solidFill>
                <a:schemeClr val="dk1"/>
              </a:solidFill>
              <a:latin typeface="Avenir Roman" charset="0"/>
              <a:ea typeface="Avenir Roman" charset="0"/>
              <a:cs typeface="Avenir Roman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591920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776" y="350177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Widgets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2" y="2054431"/>
            <a:ext cx="6259531" cy="4195761"/>
          </a:xfrm>
          <a:solidFill>
            <a:schemeClr val="bg1">
              <a:lumMod val="95000"/>
            </a:schemeClr>
          </a:solidFill>
        </p:spPr>
        <p:txBody>
          <a:bodyPr numCol="2">
            <a:normAutofit lnSpcReduction="10000"/>
          </a:bodyPr>
          <a:lstStyle/>
          <a:p>
            <a:r>
              <a:rPr lang="en-US" sz="2000" dirty="0"/>
              <a:t>Button</a:t>
            </a:r>
          </a:p>
          <a:p>
            <a:r>
              <a:rPr lang="en-US" sz="2000" dirty="0"/>
              <a:t>Label</a:t>
            </a:r>
          </a:p>
          <a:p>
            <a:r>
              <a:rPr lang="en-US" sz="2000" dirty="0" err="1"/>
              <a:t>TextField</a:t>
            </a:r>
            <a:endParaRPr lang="en-US" sz="2000" dirty="0"/>
          </a:p>
          <a:p>
            <a:r>
              <a:rPr lang="en-US" sz="2000" dirty="0" err="1"/>
              <a:t>TextView</a:t>
            </a:r>
            <a:endParaRPr lang="en-US" sz="2000" dirty="0"/>
          </a:p>
          <a:p>
            <a:r>
              <a:rPr lang="en-US" sz="2000" dirty="0" err="1"/>
              <a:t>SearchBar</a:t>
            </a:r>
            <a:endParaRPr lang="en-US" sz="2000" dirty="0"/>
          </a:p>
          <a:p>
            <a:r>
              <a:rPr lang="en-US" sz="2000" dirty="0"/>
              <a:t>Switch</a:t>
            </a:r>
          </a:p>
          <a:p>
            <a:r>
              <a:rPr lang="en-US" sz="2000" dirty="0"/>
              <a:t>Slider</a:t>
            </a:r>
          </a:p>
          <a:p>
            <a:r>
              <a:rPr lang="en-US" sz="2000" dirty="0"/>
              <a:t>Progress</a:t>
            </a:r>
          </a:p>
          <a:p>
            <a:r>
              <a:rPr lang="en-US" sz="2000" dirty="0" err="1"/>
              <a:t>ActivityIndicator</a:t>
            </a:r>
            <a:endParaRPr lang="en-US" sz="2000" dirty="0"/>
          </a:p>
          <a:p>
            <a:r>
              <a:rPr lang="en-US" sz="2000" dirty="0"/>
              <a:t>Image</a:t>
            </a:r>
          </a:p>
          <a:p>
            <a:r>
              <a:rPr lang="en-US" sz="2000" dirty="0" err="1"/>
              <a:t>ListView</a:t>
            </a:r>
            <a:endParaRPr lang="en-US" sz="2000" dirty="0"/>
          </a:p>
          <a:p>
            <a:r>
              <a:rPr lang="en-US" sz="2000" dirty="0" err="1"/>
              <a:t>HtmlView</a:t>
            </a:r>
            <a:endParaRPr lang="en-US" sz="2000" dirty="0"/>
          </a:p>
          <a:p>
            <a:r>
              <a:rPr lang="en-US" sz="2000" dirty="0" err="1"/>
              <a:t>WebView</a:t>
            </a:r>
            <a:endParaRPr lang="en-US" sz="2000" dirty="0"/>
          </a:p>
          <a:p>
            <a:r>
              <a:rPr lang="en-US" sz="2000" dirty="0" err="1"/>
              <a:t>TabView</a:t>
            </a:r>
            <a:endParaRPr lang="en-US" sz="2000" dirty="0"/>
          </a:p>
          <a:p>
            <a:r>
              <a:rPr lang="en-US" sz="2000" dirty="0" err="1"/>
              <a:t>SegmentedBar</a:t>
            </a:r>
            <a:endParaRPr lang="en-US" sz="2000" dirty="0"/>
          </a:p>
          <a:p>
            <a:r>
              <a:rPr lang="en-US" sz="2000" dirty="0" err="1"/>
              <a:t>DatePicker</a:t>
            </a:r>
            <a:endParaRPr lang="en-US" sz="2000" dirty="0"/>
          </a:p>
          <a:p>
            <a:r>
              <a:rPr lang="en-US" sz="2000" dirty="0" err="1"/>
              <a:t>TimePicker</a:t>
            </a:r>
            <a:endParaRPr lang="en-US" sz="2000" dirty="0"/>
          </a:p>
          <a:p>
            <a:r>
              <a:rPr lang="en-US" sz="2000" dirty="0" err="1"/>
              <a:t>ListPicker</a:t>
            </a:r>
            <a:endParaRPr lang="en-US" sz="2000" dirty="0"/>
          </a:p>
          <a:p>
            <a:r>
              <a:rPr lang="en-US" sz="2000" dirty="0" smtClean="0"/>
              <a:t>Dialogs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01088" y="1543086"/>
            <a:ext cx="234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latin typeface="Avenir Roman" charset="0"/>
                <a:ea typeface="Avenir Roman" charset="0"/>
                <a:cs typeface="Avenir Roman" charset="0"/>
              </a:rPr>
              <a:t>Out-of-the-box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60821" y="2004751"/>
            <a:ext cx="39188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UI widgets</a:t>
            </a:r>
            <a:r>
              <a:rPr lang="en-US" sz="2800" b="1" dirty="0" smtClean="0"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means…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Native behavior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Native </a:t>
            </a:r>
            <a:r>
              <a:rPr lang="en-US" sz="2800" dirty="0" err="1" smtClean="0">
                <a:latin typeface="Avenir Roman" charset="0"/>
                <a:ea typeface="Avenir Roman" charset="0"/>
                <a:cs typeface="Avenir Roman" charset="0"/>
              </a:rPr>
              <a:t>perf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Native accessibility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Parity with “native”</a:t>
            </a:r>
          </a:p>
        </p:txBody>
      </p:sp>
    </p:spTree>
    <p:extLst>
      <p:ext uri="{BB962C8B-B14F-4D97-AF65-F5344CB8AC3E}">
        <p14:creationId xmlns:p14="http://schemas.microsoft.com/office/powerpoint/2010/main" val="18420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UI widgets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7418681"/>
              </p:ext>
            </p:extLst>
          </p:nvPr>
        </p:nvGraphicFramePr>
        <p:xfrm>
          <a:off x="963220" y="1911927"/>
          <a:ext cx="9344561" cy="3846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8313" y="5130140"/>
            <a:ext cx="1189119" cy="2168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332" y="5130140"/>
            <a:ext cx="1429719" cy="26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Delivering on the overdue promise of “hybrid.”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79" y="0"/>
            <a:ext cx="407221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7575" y="771525"/>
            <a:ext cx="6800850" cy="971550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Label</a:t>
            </a:r>
            <a:endParaRPr lang="en-US" sz="28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57575" y="1814515"/>
            <a:ext cx="6800850" cy="557213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 err="1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TextField</a:t>
            </a:r>
            <a:endParaRPr lang="en-US" sz="28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7575" y="2443160"/>
            <a:ext cx="6800850" cy="1657353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Repeater</a:t>
            </a:r>
            <a:endParaRPr lang="en-US" sz="28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57575" y="4443409"/>
            <a:ext cx="6800850" cy="528640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 err="1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SegmentedBar</a:t>
            </a:r>
            <a:endParaRPr lang="en-US" sz="28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79" y="0"/>
            <a:ext cx="40722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57575" y="1728787"/>
            <a:ext cx="6800850" cy="7429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GridLayout</a:t>
            </a:r>
            <a:endParaRPr lang="en-US" sz="28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57575" y="4086225"/>
            <a:ext cx="6800850" cy="8858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 err="1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GridLayout</a:t>
            </a:r>
            <a:endParaRPr lang="en-US" sz="28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38537" y="1850224"/>
            <a:ext cx="947738" cy="528643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r>
              <a:rPr lang="en-US" sz="160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Label</a:t>
            </a:r>
            <a:endParaRPr lang="en-US" sz="16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67237" y="1850223"/>
            <a:ext cx="2047876" cy="528643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r>
              <a:rPr lang="en-US" sz="1600" dirty="0" err="1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TextField</a:t>
            </a:r>
            <a:endParaRPr lang="en-US" sz="16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14687" y="771525"/>
            <a:ext cx="7229475" cy="442912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t"/>
          <a:lstStyle/>
          <a:p>
            <a:pPr algn="r"/>
            <a:r>
              <a:rPr lang="en-US" sz="2800" smtClean="0">
                <a:solidFill>
                  <a:schemeClr val="accent5"/>
                </a:solidFill>
                <a:latin typeface="Avenir Book" charset="0"/>
                <a:ea typeface="Avenir Book" charset="0"/>
                <a:cs typeface="Avenir Book" charset="0"/>
              </a:rPr>
              <a:t>StackLayout</a:t>
            </a:r>
            <a:endParaRPr lang="en-US" sz="2800" dirty="0">
              <a:solidFill>
                <a:schemeClr val="accent5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60107" y="4143360"/>
            <a:ext cx="783294" cy="314339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endParaRPr lang="en-US" sz="16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1755" y="4143359"/>
            <a:ext cx="1289243" cy="314339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endParaRPr lang="en-US" sz="16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38787" y="4143359"/>
            <a:ext cx="783294" cy="314339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endParaRPr lang="en-US" sz="16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60107" y="4514834"/>
            <a:ext cx="3069294" cy="314341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endParaRPr lang="en-US" sz="16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NativeScript </a:t>
            </a:r>
            <a:r>
              <a:rPr lang="en-US" dirty="0" err="1" smtClean="0"/>
              <a:t>LiveSync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$ </a:t>
            </a:r>
            <a:r>
              <a:rPr lang="en-US" b="1" dirty="0" err="1" smtClean="0"/>
              <a:t>tns</a:t>
            </a:r>
            <a:r>
              <a:rPr lang="en-US" b="1" dirty="0" smtClean="0"/>
              <a:t> </a:t>
            </a:r>
            <a:r>
              <a:rPr lang="en-US" b="1" dirty="0" err="1" smtClean="0"/>
              <a:t>livesync</a:t>
            </a:r>
            <a:r>
              <a:rPr lang="en-US" b="1" dirty="0" smtClean="0"/>
              <a:t> </a:t>
            </a:r>
            <a:r>
              <a:rPr lang="en-US" dirty="0" smtClean="0"/>
              <a:t>//For all connected devices/emulators</a:t>
            </a:r>
          </a:p>
          <a:p>
            <a:endParaRPr lang="en-US" b="1" dirty="0"/>
          </a:p>
          <a:p>
            <a:r>
              <a:rPr lang="en-US" b="1" dirty="0" smtClean="0"/>
              <a:t>$ </a:t>
            </a:r>
            <a:r>
              <a:rPr lang="en-US" b="1" dirty="0" err="1" smtClean="0"/>
              <a:t>tns</a:t>
            </a:r>
            <a:r>
              <a:rPr lang="en-US" b="1" dirty="0" smtClean="0"/>
              <a:t> </a:t>
            </a:r>
            <a:r>
              <a:rPr lang="en-US" b="1" dirty="0" err="1" smtClean="0"/>
              <a:t>livesync</a:t>
            </a:r>
            <a:r>
              <a:rPr lang="en-US" b="1" dirty="0" smtClean="0"/>
              <a:t> android </a:t>
            </a:r>
            <a:r>
              <a:rPr lang="en-US" dirty="0" smtClean="0"/>
              <a:t>//Target specific platform</a:t>
            </a:r>
          </a:p>
          <a:p>
            <a:endParaRPr lang="en-US" b="1" dirty="0"/>
          </a:p>
          <a:p>
            <a:r>
              <a:rPr lang="en-US" b="1" dirty="0" smtClean="0"/>
              <a:t>$ </a:t>
            </a:r>
            <a:r>
              <a:rPr lang="en-US" b="1" dirty="0" err="1" smtClean="0"/>
              <a:t>tns</a:t>
            </a:r>
            <a:r>
              <a:rPr lang="en-US" b="1" dirty="0" smtClean="0"/>
              <a:t> </a:t>
            </a:r>
            <a:r>
              <a:rPr lang="en-US" b="1" dirty="0" err="1" smtClean="0"/>
              <a:t>livesync</a:t>
            </a:r>
            <a:r>
              <a:rPr lang="en-US" b="1" dirty="0" smtClean="0"/>
              <a:t> </a:t>
            </a:r>
            <a:r>
              <a:rPr lang="en-US" b="1" dirty="0" err="1" smtClean="0"/>
              <a:t>ios</a:t>
            </a:r>
            <a:r>
              <a:rPr lang="en-US" b="1" dirty="0" smtClean="0"/>
              <a:t> --emulator</a:t>
            </a:r>
          </a:p>
          <a:p>
            <a:endParaRPr lang="en-US" b="1" dirty="0" smtClean="0"/>
          </a:p>
          <a:p>
            <a:r>
              <a:rPr lang="en-US" b="1" dirty="0" smtClean="0"/>
              <a:t>$ </a:t>
            </a:r>
            <a:r>
              <a:rPr lang="en-US" b="1" dirty="0" err="1" smtClean="0"/>
              <a:t>tns</a:t>
            </a:r>
            <a:r>
              <a:rPr lang="en-US" b="1" dirty="0" smtClean="0"/>
              <a:t> </a:t>
            </a:r>
            <a:r>
              <a:rPr lang="en-US" b="1" dirty="0" err="1" smtClean="0"/>
              <a:t>livesync</a:t>
            </a:r>
            <a:r>
              <a:rPr lang="en-US" b="1" dirty="0" smtClean="0"/>
              <a:t> </a:t>
            </a:r>
            <a:r>
              <a:rPr lang="en-US" b="1" dirty="0" err="1" smtClean="0"/>
              <a:t>ios</a:t>
            </a:r>
            <a:r>
              <a:rPr lang="en-US" b="1" dirty="0" smtClean="0"/>
              <a:t> --emulator --watch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Refresh app with latest changes to JS, CSS, XML</a:t>
            </a:r>
          </a:p>
          <a:p>
            <a:r>
              <a:rPr lang="en-US" dirty="0" smtClean="0"/>
              <a:t>No re-build</a:t>
            </a:r>
          </a:p>
          <a:p>
            <a:r>
              <a:rPr lang="en-US" dirty="0" smtClean="0"/>
              <a:t>Works with emulators AND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2" y="1536564"/>
            <a:ext cx="7013234" cy="5049974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3D59FE"/>
                </a:solidFill>
              </a:rPr>
              <a:t>XML</a:t>
            </a:r>
          </a:p>
          <a:p>
            <a:r>
              <a:rPr lang="en-US" dirty="0" smtClean="0"/>
              <a:t>&lt;button text="Click Me" </a:t>
            </a:r>
            <a:r>
              <a:rPr lang="en-US" b="1" dirty="0" smtClean="0"/>
              <a:t>tap="{{ </a:t>
            </a:r>
            <a:r>
              <a:rPr lang="en-US" b="1" dirty="0" err="1" smtClean="0"/>
              <a:t>onTap</a:t>
            </a:r>
            <a:r>
              <a:rPr lang="en-US" b="1" dirty="0" smtClean="0"/>
              <a:t> }}" </a:t>
            </a:r>
            <a:r>
              <a:rPr lang="en-US" dirty="0" smtClean="0"/>
              <a:t>...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3D59FE"/>
                </a:solidFill>
              </a:rPr>
              <a:t>JS (</a:t>
            </a:r>
            <a:r>
              <a:rPr lang="en-US" b="1" dirty="0" err="1" smtClean="0">
                <a:solidFill>
                  <a:srgbClr val="3D59FE"/>
                </a:solidFill>
              </a:rPr>
              <a:t>ViewModel</a:t>
            </a:r>
            <a:r>
              <a:rPr lang="en-US" b="1" dirty="0" smtClean="0">
                <a:solidFill>
                  <a:srgbClr val="3D59FE"/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function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pageViewModel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() {    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viewModel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dirty="0" smtClean="0"/>
              <a:t>   </a:t>
            </a:r>
            <a:r>
              <a:rPr lang="en-US" b="1" dirty="0" err="1" smtClean="0"/>
              <a:t>viewModel.onTap</a:t>
            </a:r>
            <a:r>
              <a:rPr lang="en-US" b="1" dirty="0" smtClean="0"/>
              <a:t> </a:t>
            </a:r>
            <a:r>
              <a:rPr lang="en-US" b="1" dirty="0"/>
              <a:t>= function() </a:t>
            </a:r>
            <a:r>
              <a:rPr lang="en-US" b="1" dirty="0" smtClean="0"/>
              <a:t>{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alert("You tapped me!");</a:t>
            </a:r>
          </a:p>
          <a:p>
            <a:r>
              <a:rPr lang="en-US" b="1" dirty="0"/>
              <a:t> </a:t>
            </a:r>
            <a:r>
              <a:rPr lang="en-US" b="1" dirty="0" smtClean="0"/>
              <a:t>  }   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viewModel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exports.pageViewModel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pageViewModel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3D59FE"/>
                </a:solidFill>
              </a:rPr>
              <a:t>JS (View)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function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onViewLoad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args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{    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page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args.object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    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page.bindingContext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pageViewModel</a:t>
            </a:r>
            <a:r>
              <a:rPr lang="en-US" dirty="0" smtClean="0"/>
              <a:t>();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Create event handlers in JavaScript</a:t>
            </a:r>
          </a:p>
          <a:p>
            <a:r>
              <a:rPr lang="en-US" dirty="0" smtClean="0"/>
              <a:t>Bind to event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b="1" dirty="0" smtClean="0"/>
              <a:t>tap</a:t>
            </a:r>
          </a:p>
          <a:p>
            <a:r>
              <a:rPr lang="en-US" sz="1600" dirty="0" err="1"/>
              <a:t>label.on</a:t>
            </a:r>
            <a:r>
              <a:rPr lang="en-US" sz="1600" dirty="0"/>
              <a:t>(</a:t>
            </a:r>
            <a:r>
              <a:rPr lang="en-US" sz="1600" dirty="0" err="1"/>
              <a:t>gestures.GestureTypes.tap</a:t>
            </a:r>
            <a:r>
              <a:rPr lang="en-US" sz="1600" dirty="0"/>
              <a:t>, function (</a:t>
            </a:r>
            <a:r>
              <a:rPr lang="en-US" sz="1600" dirty="0" err="1"/>
              <a:t>args</a:t>
            </a:r>
            <a:r>
              <a:rPr lang="en-US" sz="1600" dirty="0"/>
              <a:t>) {   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</a:t>
            </a:r>
            <a:r>
              <a:rPr lang="en-US" sz="1600" dirty="0" err="1" smtClean="0"/>
              <a:t>console.log</a:t>
            </a:r>
            <a:r>
              <a:rPr lang="en-US" sz="1600" dirty="0"/>
              <a:t>("Tap</a:t>
            </a:r>
            <a:r>
              <a:rPr lang="en-US" sz="1600" dirty="0" smtClean="0"/>
              <a:t>");</a:t>
            </a:r>
          </a:p>
          <a:p>
            <a:r>
              <a:rPr lang="en-US" sz="1600" dirty="0" smtClean="0"/>
              <a:t>});</a:t>
            </a:r>
          </a:p>
          <a:p>
            <a:endParaRPr lang="en-US" sz="1600" dirty="0"/>
          </a:p>
          <a:p>
            <a:r>
              <a:rPr lang="en-US" sz="1600" b="1" dirty="0" smtClean="0"/>
              <a:t>swipe</a:t>
            </a:r>
            <a:endParaRPr lang="en-US" sz="1600" dirty="0" smtClean="0"/>
          </a:p>
          <a:p>
            <a:r>
              <a:rPr lang="en-US" sz="1600" dirty="0" err="1"/>
              <a:t>label.on</a:t>
            </a:r>
            <a:r>
              <a:rPr lang="en-US" sz="1600" dirty="0"/>
              <a:t>(</a:t>
            </a:r>
            <a:r>
              <a:rPr lang="en-US" sz="1600" dirty="0" err="1"/>
              <a:t>gestures.GestureTypes.swipe</a:t>
            </a:r>
            <a:r>
              <a:rPr lang="en-US" sz="1600" dirty="0"/>
              <a:t>, function (</a:t>
            </a:r>
            <a:r>
              <a:rPr lang="en-US" sz="1600" dirty="0" err="1"/>
              <a:t>args</a:t>
            </a:r>
            <a:r>
              <a:rPr lang="en-US" sz="1600" dirty="0"/>
              <a:t>) {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</a:t>
            </a:r>
            <a:r>
              <a:rPr lang="en-US" sz="1600" dirty="0" err="1" smtClean="0"/>
              <a:t>console.log</a:t>
            </a:r>
            <a:r>
              <a:rPr lang="en-US" sz="1600" dirty="0"/>
              <a:t>("Swipe Direction: " + </a:t>
            </a:r>
            <a:r>
              <a:rPr lang="en-US" sz="1600" dirty="0" err="1"/>
              <a:t>args.direction</a:t>
            </a:r>
            <a:r>
              <a:rPr lang="en-US" sz="1600" dirty="0"/>
              <a:t>); </a:t>
            </a:r>
            <a:endParaRPr lang="en-US" sz="1600" dirty="0" smtClean="0"/>
          </a:p>
          <a:p>
            <a:r>
              <a:rPr lang="en-US" sz="1600" dirty="0" smtClean="0"/>
              <a:t>});</a:t>
            </a:r>
          </a:p>
          <a:p>
            <a:endParaRPr lang="en-US" sz="1600" b="1" dirty="0"/>
          </a:p>
          <a:p>
            <a:r>
              <a:rPr lang="en-US" sz="1600" b="1" dirty="0" smtClean="0"/>
              <a:t>Multiple events</a:t>
            </a:r>
          </a:p>
          <a:p>
            <a:r>
              <a:rPr lang="en-US" sz="1600" dirty="0" err="1"/>
              <a:t>label.on</a:t>
            </a:r>
            <a:r>
              <a:rPr lang="en-US" sz="1600" dirty="0" smtClean="0"/>
              <a:t>("tap</a:t>
            </a:r>
            <a:r>
              <a:rPr lang="en-US" sz="1600" dirty="0"/>
              <a:t>, </a:t>
            </a:r>
            <a:r>
              <a:rPr lang="en-US" sz="1600" dirty="0" err="1"/>
              <a:t>doubleTap</a:t>
            </a:r>
            <a:r>
              <a:rPr lang="en-US" sz="1600" dirty="0"/>
              <a:t>, </a:t>
            </a:r>
            <a:r>
              <a:rPr lang="en-US" sz="1600" dirty="0" err="1"/>
              <a:t>longPress</a:t>
            </a:r>
            <a:r>
              <a:rPr lang="en-US" sz="1600" dirty="0"/>
              <a:t>", function (</a:t>
            </a:r>
            <a:r>
              <a:rPr lang="en-US" sz="1600" dirty="0" err="1"/>
              <a:t>args</a:t>
            </a:r>
            <a:r>
              <a:rPr lang="en-US" sz="1600" dirty="0"/>
              <a:t>) {   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</a:t>
            </a:r>
            <a:r>
              <a:rPr lang="en-US" sz="1600" dirty="0" err="1" smtClean="0"/>
              <a:t>console.log</a:t>
            </a:r>
            <a:r>
              <a:rPr lang="en-US" sz="1600" dirty="0"/>
              <a:t>("Event: " + </a:t>
            </a:r>
            <a:r>
              <a:rPr lang="en-US" sz="1600" dirty="0" err="1" smtClean="0"/>
              <a:t>args.eventName</a:t>
            </a:r>
            <a:r>
              <a:rPr lang="en-US" sz="1600" dirty="0" smtClean="0"/>
              <a:t>);</a:t>
            </a:r>
          </a:p>
          <a:p>
            <a:r>
              <a:rPr lang="en-US" sz="1600" dirty="0" smtClean="0"/>
              <a:t>});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Tap</a:t>
            </a:r>
          </a:p>
          <a:p>
            <a:r>
              <a:rPr lang="en-US" dirty="0"/>
              <a:t>Double Tap</a:t>
            </a:r>
          </a:p>
          <a:p>
            <a:r>
              <a:rPr lang="en-US" dirty="0"/>
              <a:t>Long Press</a:t>
            </a:r>
          </a:p>
          <a:p>
            <a:r>
              <a:rPr lang="en-US" dirty="0"/>
              <a:t>Swipe</a:t>
            </a:r>
          </a:p>
          <a:p>
            <a:r>
              <a:rPr lang="en-US" dirty="0"/>
              <a:t>Pan</a:t>
            </a:r>
          </a:p>
          <a:p>
            <a:r>
              <a:rPr lang="en-US" dirty="0"/>
              <a:t>Pinch</a:t>
            </a:r>
          </a:p>
          <a:p>
            <a:r>
              <a:rPr lang="en-US" dirty="0"/>
              <a:t>Rotation</a:t>
            </a:r>
          </a:p>
          <a:p>
            <a:r>
              <a:rPr lang="en-US" dirty="0" smtClean="0"/>
              <a:t>Touch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59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Telerik UI for NativeScript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00157" y="3704505"/>
            <a:ext cx="3434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Tx/>
              <a:buChar char="-"/>
            </a:pPr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Open source</a:t>
            </a:r>
          </a:p>
          <a:p>
            <a:pPr marL="380990" indent="-380990">
              <a:buFontTx/>
              <a:buChar char="-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Widgets: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ListView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SlideDrawer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80990" indent="-380990">
              <a:buFontTx/>
              <a:buChar char="-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 support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5796" y="2527624"/>
            <a:ext cx="303783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33" b="1" dirty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UI for {N}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4194" y="3704504"/>
            <a:ext cx="3434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Tx/>
              <a:buChar char="-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Widgets: Chart, Calendar,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DataForm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80990" indent="-380990">
              <a:buFontTx/>
              <a:buChar char="-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 support in entry pricing</a:t>
            </a:r>
          </a:p>
          <a:p>
            <a:pPr marL="380990" indent="-380990">
              <a:buFontTx/>
              <a:buChar char="-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UI for {N} can buy this version for support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6676" y="2527625"/>
            <a:ext cx="369823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33" b="1" dirty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UI for {N} PRO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1912" y="3128686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FREE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44194" y="3169418"/>
            <a:ext cx="372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$199/$599 (with support)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41217" y="1382452"/>
            <a:ext cx="645091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/>
              <a:t>Advanced, rich, native UI widgets for iOS </a:t>
            </a:r>
            <a:r>
              <a:rPr lang="en-US" sz="2667"/>
              <a:t>and Android</a:t>
            </a:r>
          </a:p>
        </p:txBody>
      </p:sp>
    </p:spTree>
    <p:extLst>
      <p:ext uri="{BB962C8B-B14F-4D97-AF65-F5344CB8AC3E}">
        <p14:creationId xmlns:p14="http://schemas.microsoft.com/office/powerpoint/2010/main" val="1382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Telerik UI for NativeScript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2" y="1536564"/>
            <a:ext cx="7013234" cy="3592649"/>
          </a:xfrm>
        </p:spPr>
        <p:txBody>
          <a:bodyPr anchor="ctr">
            <a:normAutofit/>
          </a:bodyPr>
          <a:lstStyle/>
          <a:p>
            <a:r>
              <a:rPr lang="en-US" sz="2000" b="1" dirty="0" err="1"/>
              <a:t>npm</a:t>
            </a:r>
            <a:r>
              <a:rPr lang="en-US" sz="2000" b="1" dirty="0"/>
              <a:t> install </a:t>
            </a:r>
            <a:r>
              <a:rPr lang="en-US" sz="2000" b="1" dirty="0" err="1"/>
              <a:t>nativescript-telerik-ui</a:t>
            </a:r>
            <a:r>
              <a:rPr lang="en-US" sz="2000" b="1" dirty="0"/>
              <a:t> --save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Add powerful </a:t>
            </a:r>
            <a:r>
              <a:rPr lang="en-US" dirty="0" err="1" smtClean="0"/>
              <a:t>ListView</a:t>
            </a:r>
            <a:r>
              <a:rPr lang="en-US" dirty="0" smtClean="0"/>
              <a:t>, </a:t>
            </a:r>
            <a:r>
              <a:rPr lang="en-US" dirty="0" err="1" smtClean="0"/>
              <a:t>SlideDrawer</a:t>
            </a:r>
            <a:r>
              <a:rPr lang="en-US" dirty="0" smtClean="0"/>
              <a:t> to apps</a:t>
            </a:r>
          </a:p>
          <a:p>
            <a:r>
              <a:rPr lang="en-US" dirty="0" smtClean="0"/>
              <a:t>Free native widgets</a:t>
            </a:r>
          </a:p>
          <a:p>
            <a:r>
              <a:rPr lang="en-US" dirty="0" smtClean="0"/>
              <a:t>Support available with PRO 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XML Components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&lt;page </a:t>
            </a:r>
            <a:r>
              <a:rPr lang="en-US" dirty="0" err="1" smtClean="0"/>
              <a:t>xmlns:custom</a:t>
            </a:r>
            <a:r>
              <a:rPr lang="en-US" dirty="0" smtClean="0"/>
              <a:t>="modules/</a:t>
            </a:r>
            <a:r>
              <a:rPr lang="en-US" dirty="0" err="1" smtClean="0"/>
              <a:t>mymodule</a:t>
            </a:r>
            <a:r>
              <a:rPr lang="en-US" dirty="0"/>
              <a:t>"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 err="1" smtClean="0"/>
              <a:t>custom:MyCustomControl</a:t>
            </a:r>
            <a:r>
              <a:rPr lang="en-US" dirty="0" smtClean="0"/>
              <a:t> /&gt;</a:t>
            </a:r>
            <a:endParaRPr lang="en-US" dirty="0"/>
          </a:p>
          <a:p>
            <a:r>
              <a:rPr lang="en-US" dirty="0" smtClean="0"/>
              <a:t>&lt;/page&gt;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Encapsulate reusable UI in components</a:t>
            </a:r>
          </a:p>
          <a:p>
            <a:pPr lvl="1"/>
            <a:r>
              <a:rPr lang="en-US" dirty="0" smtClean="0"/>
              <a:t>JS only, OR</a:t>
            </a:r>
          </a:p>
          <a:p>
            <a:pPr lvl="1"/>
            <a:r>
              <a:rPr lang="en-US" dirty="0" smtClean="0"/>
              <a:t>XML + CSS + JS</a:t>
            </a:r>
          </a:p>
          <a:p>
            <a:r>
              <a:rPr lang="en-US" dirty="0" smtClean="0"/>
              <a:t>Add to pages with </a:t>
            </a:r>
            <a:r>
              <a:rPr lang="en-US" b="1" dirty="0" err="1" smtClean="0"/>
              <a:t>xmlns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2" y="2946400"/>
            <a:ext cx="568960" cy="5689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9192" y="2969270"/>
            <a:ext cx="1563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modules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2" y="3538230"/>
            <a:ext cx="568960" cy="5689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7310" y="3561100"/>
            <a:ext cx="1890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mymodule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29" y="3956370"/>
            <a:ext cx="921113" cy="9211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597437"/>
            <a:ext cx="980572" cy="9805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0" y="5293073"/>
            <a:ext cx="980572" cy="9805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22681" y="5942043"/>
            <a:ext cx="218008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00" b="1" smtClean="0">
                <a:latin typeface="Avenir Roman" charset="0"/>
                <a:ea typeface="Avenir Roman" charset="0"/>
                <a:cs typeface="Avenir Roman" charset="0"/>
              </a:rPr>
              <a:t>.XML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9898" y="4216871"/>
            <a:ext cx="2538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latin typeface="Avenir Roman" charset="0"/>
                <a:ea typeface="Avenir Roman" charset="0"/>
                <a:cs typeface="Avenir Roman" charset="0"/>
              </a:rPr>
              <a:t>MyCustomControl.js</a:t>
            </a:r>
            <a:endParaRPr lang="en-US" sz="20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9898" y="4907173"/>
            <a:ext cx="2709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latin typeface="Avenir Roman" charset="0"/>
                <a:ea typeface="Avenir Roman" charset="0"/>
                <a:cs typeface="Avenir Roman" charset="0"/>
              </a:rPr>
              <a:t>MyCustomControl.css</a:t>
            </a:r>
            <a:endParaRPr lang="en-US" sz="20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7036" y="5607699"/>
            <a:ext cx="2775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latin typeface="Avenir Roman" charset="0"/>
                <a:ea typeface="Avenir Roman" charset="0"/>
                <a:cs typeface="Avenir Roman" charset="0"/>
              </a:rPr>
              <a:t>MyCustomControl.xml</a:t>
            </a:r>
            <a:endParaRPr lang="en-US" sz="20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6835" y="607553"/>
            <a:ext cx="5183500" cy="518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0814" y="607553"/>
            <a:ext cx="5183500" cy="518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524" y="2326835"/>
            <a:ext cx="1574779" cy="1064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578" y="2326835"/>
            <a:ext cx="1737972" cy="1174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486" y="1955811"/>
            <a:ext cx="2046940" cy="1383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060" y="939920"/>
            <a:ext cx="4491789" cy="44917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6937" y="3721769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Swift/</a:t>
            </a:r>
            <a:r>
              <a:rPr lang="en-US" sz="2000" dirty="0" err="1">
                <a:latin typeface="Avenir Roman" charset="0"/>
                <a:ea typeface="Avenir Roman" charset="0"/>
                <a:cs typeface="Avenir Roman" charset="0"/>
              </a:rPr>
              <a:t>Obj</a:t>
            </a: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-C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1466" y="3721769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venir Roman" charset="0"/>
                <a:ea typeface="Avenir Roman" charset="0"/>
                <a:cs typeface="Avenir Roman" charset="0"/>
              </a:rPr>
              <a:t>Java</a:t>
            </a:r>
            <a:endParaRPr lang="en-US" sz="2400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56363" y="3671465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venir Roman" charset="0"/>
                <a:ea typeface="Avenir Roman" charset="0"/>
                <a:cs typeface="Avenir Roman" charset="0"/>
              </a:rPr>
              <a:t>.NET</a:t>
            </a:r>
            <a:endParaRPr lang="en-US" sz="2400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79" y="0"/>
            <a:ext cx="407221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7575" y="4757738"/>
            <a:ext cx="3257550" cy="614362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endParaRPr lang="en-US" sz="28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2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mtClean="0"/>
              <a:t>Targeting Views</a:t>
            </a:r>
            <a:endParaRPr lang="en-US" sz="4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Target based </a:t>
            </a:r>
            <a:r>
              <a:rPr lang="en-US" dirty="0" smtClean="0"/>
              <a:t>on:</a:t>
            </a:r>
          </a:p>
          <a:p>
            <a:pPr lvl="1"/>
            <a:r>
              <a:rPr lang="en-US" b="1" dirty="0" smtClean="0"/>
              <a:t>screens size</a:t>
            </a:r>
          </a:p>
          <a:p>
            <a:pPr lvl="2"/>
            <a:r>
              <a:rPr lang="en-US" dirty="0" err="1" smtClean="0"/>
              <a:t>minWH</a:t>
            </a:r>
            <a:r>
              <a:rPr lang="en-US" dirty="0" smtClean="0"/>
              <a:t>&lt;X&gt;, </a:t>
            </a:r>
            <a:r>
              <a:rPr lang="en-US" dirty="0" err="1" smtClean="0"/>
              <a:t>minW</a:t>
            </a:r>
            <a:r>
              <a:rPr lang="en-US" dirty="0" smtClean="0"/>
              <a:t>&lt;X&gt;, </a:t>
            </a:r>
            <a:r>
              <a:rPr lang="en-US" dirty="0" err="1" smtClean="0"/>
              <a:t>minH</a:t>
            </a:r>
            <a:r>
              <a:rPr lang="en-US" dirty="0" smtClean="0"/>
              <a:t>&lt;X&gt;</a:t>
            </a:r>
            <a:endParaRPr lang="en-US" dirty="0"/>
          </a:p>
          <a:p>
            <a:pPr lvl="1"/>
            <a:r>
              <a:rPr lang="en-US" b="1" dirty="0" smtClean="0"/>
              <a:t>platform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 smtClean="0"/>
              <a:t>ios</a:t>
            </a:r>
            <a:r>
              <a:rPr lang="en-US" dirty="0" smtClean="0"/>
              <a:t>, android, windows</a:t>
            </a:r>
          </a:p>
          <a:p>
            <a:pPr lvl="1"/>
            <a:r>
              <a:rPr lang="en-US" b="1" dirty="0" smtClean="0"/>
              <a:t>Orientation</a:t>
            </a:r>
          </a:p>
          <a:p>
            <a:pPr lvl="2"/>
            <a:r>
              <a:rPr lang="en-US" dirty="0" smtClean="0"/>
              <a:t>land, port</a:t>
            </a:r>
            <a:r>
              <a:rPr lang="en-US" b="1" dirty="0"/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1384" y="2281535"/>
            <a:ext cx="5620769" cy="1515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D59FE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2400" dirty="0">
                <a:latin typeface="Avenir Roman" charset="0"/>
                <a:ea typeface="Avenir Roman" charset="0"/>
                <a:cs typeface="Avenir Roman" charset="0"/>
              </a:rPr>
              <a:t>&lt;file-name&gt;[.&lt;qualifier&gt;]*.&lt;extension&gt;</a:t>
            </a:r>
            <a:endParaRPr lang="en-US" sz="24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2479" y="5163669"/>
            <a:ext cx="29978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styles.android.css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styles.ios.css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8205" y="5163669"/>
            <a:ext cx="40607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mypage.minWH600.xml</a:t>
            </a:r>
          </a:p>
          <a:p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mypage.xml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Platform specific capabilities are always available</a:t>
            </a:r>
          </a:p>
          <a:p>
            <a:pPr lvl="1"/>
            <a:r>
              <a:rPr lang="en-US" dirty="0" smtClean="0"/>
              <a:t>JavaScript:</a:t>
            </a:r>
            <a:r>
              <a:rPr lang="en-US" dirty="0"/>
              <a:t> &lt;view&gt;.</a:t>
            </a:r>
            <a:r>
              <a:rPr lang="en-US" dirty="0" smtClean="0"/>
              <a:t>android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en-US" dirty="0" smtClean="0"/>
              <a:t> &lt;view&gt;.</a:t>
            </a:r>
            <a:r>
              <a:rPr lang="en-US" dirty="0" err="1" smtClean="0"/>
              <a:t>ios</a:t>
            </a:r>
            <a:endParaRPr lang="en-US" dirty="0"/>
          </a:p>
          <a:p>
            <a:pPr lvl="1"/>
            <a:r>
              <a:rPr lang="en-US" dirty="0" smtClean="0"/>
              <a:t>Markup:</a:t>
            </a:r>
            <a:r>
              <a:rPr lang="en-US" dirty="0"/>
              <a:t> </a:t>
            </a:r>
            <a:r>
              <a:rPr lang="en-US" dirty="0" smtClean="0"/>
              <a:t>&lt;android&gt;&lt;/android&gt;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en-US" dirty="0" smtClean="0"/>
              <a:t> &lt;</a:t>
            </a:r>
            <a:r>
              <a:rPr lang="en-US" dirty="0" err="1" smtClean="0"/>
              <a:t>ios</a:t>
            </a:r>
            <a:r>
              <a:rPr lang="en-US" dirty="0" smtClean="0"/>
              <a:t>&gt;&lt;/</a:t>
            </a:r>
            <a:r>
              <a:rPr lang="en-US" dirty="0" err="1" smtClean="0"/>
              <a:t>ios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Attributes: android:&lt;attribute&gt;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:&lt;attribute&gt;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Ex: &lt;label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android:class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="…"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ios:class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="…" /&gt;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42197" y="4302638"/>
            <a:ext cx="7113320" cy="1947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3D59FE"/>
                </a:solidFill>
              </a:rPr>
              <a:t>Write once by default.</a:t>
            </a:r>
          </a:p>
          <a:p>
            <a:pPr algn="ctr"/>
            <a:r>
              <a:rPr lang="en-US" sz="2400" dirty="0" smtClean="0">
                <a:solidFill>
                  <a:srgbClr val="3D59FE"/>
                </a:solidFill>
              </a:rPr>
              <a:t>Target specific platform capabilities when needed.</a:t>
            </a:r>
            <a:endParaRPr lang="en-US" sz="2400" dirty="0">
              <a:solidFill>
                <a:srgbClr val="3D59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2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Data Binding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1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pic>
        <p:nvPicPr>
          <p:cNvPr id="5" name="Picture 4" descr="Screen Shot 2015-02-18 at 1.0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90" y="3869673"/>
            <a:ext cx="10389805" cy="1603500"/>
          </a:xfrm>
          <a:prstGeom prst="rect">
            <a:avLst/>
          </a:prstGeom>
        </p:spPr>
      </p:pic>
      <p:pic>
        <p:nvPicPr>
          <p:cNvPr id="3" name="Picture 2" descr="Screen Shot 2015-03-27 at 9.28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90" y="1772682"/>
            <a:ext cx="6190022" cy="15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79" y="0"/>
            <a:ext cx="407221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2811" y="1800226"/>
            <a:ext cx="7391402" cy="614362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{{ </a:t>
            </a:r>
            <a:r>
              <a:rPr lang="en-US" sz="2800" dirty="0" err="1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newTodo</a:t>
            </a:r>
            <a:r>
              <a:rPr lang="en-US" sz="2800" dirty="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}}</a:t>
            </a:r>
            <a:endParaRPr lang="en-US" sz="28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2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 improved</a:t>
            </a:r>
            <a:endParaRPr lang="en-US" dirty="0"/>
          </a:p>
        </p:txBody>
      </p:sp>
      <p:pic>
        <p:nvPicPr>
          <p:cNvPr id="5" name="Picture 4" descr="Screen Shot 2015-02-18 at 1.5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96" y="1795070"/>
            <a:ext cx="9967291" cy="35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Hybrid Promise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1926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Web</a:t>
            </a:r>
          </a:p>
        </p:txBody>
      </p:sp>
      <p:sp>
        <p:nvSpPr>
          <p:cNvPr id="7" name="Oval 6"/>
          <p:cNvSpPr/>
          <p:nvPr/>
        </p:nvSpPr>
        <p:spPr>
          <a:xfrm>
            <a:off x="9280902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2171" y="2169763"/>
            <a:ext cx="5873856" cy="2030279"/>
            <a:chOff x="3022171" y="2169763"/>
            <a:chExt cx="5873856" cy="2030279"/>
          </a:xfrm>
        </p:grpSpPr>
        <p:sp>
          <p:nvSpPr>
            <p:cNvPr id="8" name="Oval 7"/>
            <p:cNvSpPr/>
            <p:nvPr/>
          </p:nvSpPr>
          <p:spPr>
            <a:xfrm>
              <a:off x="4932445" y="2169763"/>
              <a:ext cx="2030279" cy="2030279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Hybrid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022171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330699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228773" y="4393151"/>
            <a:ext cx="2464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Reach</a:t>
            </a:r>
          </a:p>
          <a:p>
            <a:r>
              <a:rPr lang="en-US" sz="2400" dirty="0"/>
              <a:t>Code/Skill </a:t>
            </a:r>
            <a:r>
              <a:rPr lang="en-US" sz="2400" dirty="0" smtClean="0"/>
              <a:t>Reuse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17072" y="4393151"/>
            <a:ext cx="2955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Richness</a:t>
            </a:r>
          </a:p>
          <a:p>
            <a:pPr algn="r"/>
            <a:r>
              <a:rPr lang="en-US" sz="2400" dirty="0"/>
              <a:t>Premium experience</a:t>
            </a:r>
          </a:p>
          <a:p>
            <a:pPr algn="r"/>
            <a:r>
              <a:rPr lang="en-US" sz="2400" dirty="0"/>
              <a:t>Device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1883" y="453165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Best of both?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6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 lists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&lt;Page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&lt;</a:t>
            </a:r>
            <a:r>
              <a:rPr lang="en-US" dirty="0" err="1"/>
              <a:t>StackLayout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   &lt;</a:t>
            </a:r>
            <a:r>
              <a:rPr lang="en-US" dirty="0" err="1"/>
              <a:t>ListView</a:t>
            </a:r>
            <a:r>
              <a:rPr lang="en-US" dirty="0"/>
              <a:t> items="</a:t>
            </a:r>
            <a:r>
              <a:rPr lang="en-US" dirty="0">
                <a:solidFill>
                  <a:srgbClr val="3D59FE"/>
                </a:solidFill>
              </a:rPr>
              <a:t>{{ items }}</a:t>
            </a:r>
            <a:r>
              <a:rPr lang="en-US" dirty="0"/>
              <a:t>" height="200</a:t>
            </a:r>
            <a:r>
              <a:rPr lang="en-US" dirty="0" smtClean="0"/>
              <a:t>"&gt;</a:t>
            </a:r>
          </a:p>
          <a:p>
            <a:r>
              <a:rPr lang="en-US" dirty="0"/>
              <a:t> </a:t>
            </a:r>
            <a:r>
              <a:rPr lang="en-US" dirty="0" smtClean="0"/>
              <a:t>        &lt;</a:t>
            </a:r>
            <a:r>
              <a:rPr lang="en-US" dirty="0" err="1"/>
              <a:t>ListView.itemTemplate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         &lt;</a:t>
            </a:r>
            <a:r>
              <a:rPr lang="en-US" dirty="0"/>
              <a:t>Label text="</a:t>
            </a:r>
            <a:r>
              <a:rPr lang="en-US" dirty="0">
                <a:solidFill>
                  <a:srgbClr val="3D59FE"/>
                </a:solidFill>
              </a:rPr>
              <a:t>{{ $value }}</a:t>
            </a:r>
            <a:r>
              <a:rPr lang="en-US" dirty="0"/>
              <a:t>" </a:t>
            </a:r>
            <a:r>
              <a:rPr lang="en-US" dirty="0" smtClean="0"/>
              <a:t>/&gt;</a:t>
            </a:r>
          </a:p>
          <a:p>
            <a:r>
              <a:rPr lang="en-US" dirty="0"/>
              <a:t> </a:t>
            </a:r>
            <a:r>
              <a:rPr lang="en-US" dirty="0" smtClean="0"/>
              <a:t>        &lt;/</a:t>
            </a:r>
            <a:r>
              <a:rPr lang="en-US" dirty="0" err="1"/>
              <a:t>ListView.itemTemplate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&lt;/</a:t>
            </a:r>
            <a:r>
              <a:rPr lang="en-US" dirty="0" err="1"/>
              <a:t>ListView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&lt;/</a:t>
            </a:r>
            <a:r>
              <a:rPr lang="en-US" dirty="0" err="1"/>
              <a:t>StackLayout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</a:t>
            </a:r>
            <a:r>
              <a:rPr lang="en-US" dirty="0"/>
              <a:t>Page&gt;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Bind to array or collection of data</a:t>
            </a:r>
          </a:p>
          <a:p>
            <a:r>
              <a:rPr lang="en-US" dirty="0" smtClean="0"/>
              <a:t>Access named properties or $value</a:t>
            </a:r>
          </a:p>
          <a:p>
            <a:r>
              <a:rPr lang="en-US" dirty="0" smtClean="0"/>
              <a:t>Access parent binding context with $parents</a:t>
            </a:r>
          </a:p>
          <a:p>
            <a:pPr lvl="1"/>
            <a:r>
              <a:rPr lang="en-US" dirty="0" smtClean="0"/>
              <a:t>EX: </a:t>
            </a:r>
            <a:r>
              <a:rPr lang="en-US" dirty="0" err="1" smtClean="0"/>
              <a:t>OrderID</a:t>
            </a:r>
            <a:r>
              <a:rPr lang="en-US" dirty="0" smtClean="0"/>
              <a:t> in list of Order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3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79" y="0"/>
            <a:ext cx="407221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1993" y="2371726"/>
            <a:ext cx="7391402" cy="1757362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{{ </a:t>
            </a:r>
            <a:r>
              <a:rPr lang="en-US" sz="2800" dirty="0" err="1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todos</a:t>
            </a:r>
            <a:r>
              <a:rPr lang="en-US" sz="2800" dirty="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}}</a:t>
            </a:r>
            <a:endParaRPr lang="en-US" sz="28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82644" y="2424111"/>
            <a:ext cx="5104144" cy="57626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{{ $value }}</a:t>
            </a:r>
            <a:endParaRPr lang="en-US" sz="24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3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84304" y="3576320"/>
            <a:ext cx="10392408" cy="3050086"/>
          </a:xfrm>
        </p:spPr>
        <p:txBody>
          <a:bodyPr>
            <a:normAutofit/>
          </a:bodyPr>
          <a:lstStyle/>
          <a:p>
            <a:r>
              <a:rPr lang="en-US" sz="1600" b="1" dirty="0" smtClean="0">
                <a:solidFill>
                  <a:srgbClr val="5F6364"/>
                </a:solidFill>
              </a:rPr>
              <a:t>Static Expression</a:t>
            </a:r>
          </a:p>
          <a:p>
            <a:r>
              <a:rPr lang="en-US" sz="1600" dirty="0" smtClean="0">
                <a:solidFill>
                  <a:srgbClr val="5F6364"/>
                </a:solidFill>
              </a:rPr>
              <a:t>&lt;</a:t>
            </a:r>
            <a:r>
              <a:rPr lang="en-US" sz="1600" dirty="0" err="1">
                <a:solidFill>
                  <a:srgbClr val="C92C2C"/>
                </a:solidFill>
              </a:rPr>
              <a:t>TextField</a:t>
            </a:r>
            <a:r>
              <a:rPr lang="en-US" sz="1600" dirty="0">
                <a:solidFill>
                  <a:srgbClr val="C92C2C"/>
                </a:solidFill>
              </a:rPr>
              <a:t> </a:t>
            </a:r>
            <a:r>
              <a:rPr lang="en-US" sz="1600" dirty="0">
                <a:solidFill>
                  <a:srgbClr val="2F9C0A"/>
                </a:solidFill>
              </a:rPr>
              <a:t>text</a:t>
            </a:r>
            <a:r>
              <a:rPr lang="en-US" sz="1600" dirty="0">
                <a:solidFill>
                  <a:srgbClr val="5F6364"/>
                </a:solidFill>
              </a:rPr>
              <a:t>="</a:t>
            </a:r>
            <a:r>
              <a:rPr lang="en-US" sz="1600" dirty="0">
                <a:solidFill>
                  <a:srgbClr val="1990B8"/>
                </a:solidFill>
              </a:rPr>
              <a:t>{{ </a:t>
            </a:r>
            <a:r>
              <a:rPr lang="en-US" sz="1600" dirty="0" err="1">
                <a:solidFill>
                  <a:srgbClr val="1990B8"/>
                </a:solidFill>
              </a:rPr>
              <a:t>sourceProperty</a:t>
            </a:r>
            <a:r>
              <a:rPr lang="en-US" sz="1600" dirty="0">
                <a:solidFill>
                  <a:srgbClr val="1990B8"/>
                </a:solidFill>
              </a:rPr>
              <a:t>, </a:t>
            </a:r>
            <a:r>
              <a:rPr lang="en-US" sz="1600" dirty="0" err="1">
                <a:solidFill>
                  <a:srgbClr val="1990B8"/>
                </a:solidFill>
              </a:rPr>
              <a:t>sourceProperty</a:t>
            </a:r>
            <a:r>
              <a:rPr lang="en-US" sz="1600" dirty="0">
                <a:solidFill>
                  <a:srgbClr val="1990B8"/>
                </a:solidFill>
              </a:rPr>
              <a:t> + </a:t>
            </a:r>
            <a:r>
              <a:rPr lang="en-US" sz="1600" dirty="0">
                <a:solidFill>
                  <a:srgbClr val="5F6364"/>
                </a:solidFill>
              </a:rPr>
              <a:t>'</a:t>
            </a:r>
            <a:r>
              <a:rPr lang="en-US" sz="1600" dirty="0">
                <a:solidFill>
                  <a:srgbClr val="1990B8"/>
                </a:solidFill>
              </a:rPr>
              <a:t> some static text</a:t>
            </a:r>
            <a:r>
              <a:rPr lang="en-US" sz="1600" dirty="0">
                <a:solidFill>
                  <a:srgbClr val="5F6364"/>
                </a:solidFill>
              </a:rPr>
              <a:t>'</a:t>
            </a:r>
            <a:r>
              <a:rPr lang="en-US" sz="1600" dirty="0">
                <a:solidFill>
                  <a:srgbClr val="1990B8"/>
                </a:solidFill>
              </a:rPr>
              <a:t> }}</a:t>
            </a:r>
            <a:r>
              <a:rPr lang="en-US" sz="1600" dirty="0">
                <a:solidFill>
                  <a:srgbClr val="5F6364"/>
                </a:solidFill>
              </a:rPr>
              <a:t>"</a:t>
            </a:r>
            <a:r>
              <a:rPr lang="en-US" sz="1600" dirty="0">
                <a:solidFill>
                  <a:srgbClr val="C92C2C"/>
                </a:solidFill>
              </a:rPr>
              <a:t> </a:t>
            </a:r>
            <a:r>
              <a:rPr lang="en-US" sz="1600" dirty="0" smtClean="0">
                <a:solidFill>
                  <a:srgbClr val="5F6364"/>
                </a:solidFill>
              </a:rPr>
              <a:t>/&gt;</a:t>
            </a:r>
          </a:p>
          <a:p>
            <a:endParaRPr lang="en-US" sz="1600" dirty="0" smtClean="0">
              <a:solidFill>
                <a:srgbClr val="5F6364"/>
              </a:solidFill>
            </a:endParaRPr>
          </a:p>
          <a:p>
            <a:r>
              <a:rPr lang="en-US" sz="1600" b="1" dirty="0" smtClean="0">
                <a:solidFill>
                  <a:srgbClr val="5F6364"/>
                </a:solidFill>
              </a:rPr>
              <a:t>Ternary Operator</a:t>
            </a:r>
          </a:p>
          <a:p>
            <a:r>
              <a:rPr lang="en-US" sz="1600" dirty="0">
                <a:solidFill>
                  <a:srgbClr val="5F6364"/>
                </a:solidFill>
              </a:rPr>
              <a:t>&lt;</a:t>
            </a:r>
            <a:r>
              <a:rPr lang="en-US" sz="1600" dirty="0" err="1">
                <a:solidFill>
                  <a:srgbClr val="C92C2C"/>
                </a:solidFill>
              </a:rPr>
              <a:t>TextField</a:t>
            </a:r>
            <a:r>
              <a:rPr lang="en-US" sz="1600" dirty="0">
                <a:solidFill>
                  <a:srgbClr val="C92C2C"/>
                </a:solidFill>
              </a:rPr>
              <a:t> </a:t>
            </a:r>
            <a:r>
              <a:rPr lang="en-US" sz="1600" dirty="0" smtClean="0">
                <a:solidFill>
                  <a:srgbClr val="2F9C0A"/>
                </a:solidFill>
              </a:rPr>
              <a:t>class</a:t>
            </a:r>
            <a:r>
              <a:rPr lang="en-US" sz="1600" dirty="0" smtClean="0">
                <a:solidFill>
                  <a:srgbClr val="5F6364"/>
                </a:solidFill>
              </a:rPr>
              <a:t>="</a:t>
            </a:r>
            <a:r>
              <a:rPr lang="en-US" sz="1600" dirty="0" smtClean="0">
                <a:solidFill>
                  <a:srgbClr val="1990B8"/>
                </a:solidFill>
              </a:rPr>
              <a:t>{{ </a:t>
            </a:r>
            <a:r>
              <a:rPr lang="en-US" sz="1600" dirty="0" err="1" smtClean="0">
                <a:solidFill>
                  <a:srgbClr val="1990B8"/>
                </a:solidFill>
              </a:rPr>
              <a:t>isConditionTrue</a:t>
            </a:r>
            <a:r>
              <a:rPr lang="en-US" sz="1600" dirty="0" smtClean="0">
                <a:solidFill>
                  <a:srgbClr val="1990B8"/>
                </a:solidFill>
              </a:rPr>
              <a:t> ? '</a:t>
            </a:r>
            <a:r>
              <a:rPr lang="en-US" sz="1600" dirty="0" err="1" smtClean="0">
                <a:solidFill>
                  <a:srgbClr val="1990B8"/>
                </a:solidFill>
              </a:rPr>
              <a:t>myClass</a:t>
            </a:r>
            <a:r>
              <a:rPr lang="en-US" sz="1600" dirty="0" smtClean="0">
                <a:solidFill>
                  <a:srgbClr val="1990B8"/>
                </a:solidFill>
              </a:rPr>
              <a:t> true' : '</a:t>
            </a:r>
            <a:r>
              <a:rPr lang="en-US" sz="1600" dirty="0" err="1" smtClean="0">
                <a:solidFill>
                  <a:srgbClr val="1990B8"/>
                </a:solidFill>
              </a:rPr>
              <a:t>myClass</a:t>
            </a:r>
            <a:r>
              <a:rPr lang="en-US" sz="1600" dirty="0" smtClean="0">
                <a:solidFill>
                  <a:srgbClr val="1990B8"/>
                </a:solidFill>
              </a:rPr>
              <a:t> false' </a:t>
            </a:r>
            <a:r>
              <a:rPr lang="en-US" sz="1600" dirty="0">
                <a:solidFill>
                  <a:srgbClr val="1990B8"/>
                </a:solidFill>
              </a:rPr>
              <a:t>}}</a:t>
            </a:r>
            <a:r>
              <a:rPr lang="en-US" sz="1600" dirty="0">
                <a:solidFill>
                  <a:srgbClr val="5F6364"/>
                </a:solidFill>
              </a:rPr>
              <a:t>"</a:t>
            </a:r>
            <a:r>
              <a:rPr lang="en-US" sz="1600" dirty="0">
                <a:solidFill>
                  <a:srgbClr val="C92C2C"/>
                </a:solidFill>
              </a:rPr>
              <a:t> </a:t>
            </a:r>
            <a:r>
              <a:rPr lang="en-US" sz="1600" dirty="0" smtClean="0">
                <a:solidFill>
                  <a:srgbClr val="5F6364"/>
                </a:solidFill>
              </a:rPr>
              <a:t>/&gt;</a:t>
            </a:r>
            <a:endParaRPr lang="en-US" sz="1600" dirty="0">
              <a:solidFill>
                <a:srgbClr val="5F6364"/>
              </a:solidFill>
            </a:endParaRPr>
          </a:p>
          <a:p>
            <a:endParaRPr lang="en-US" sz="1600" dirty="0" smtClean="0">
              <a:solidFill>
                <a:srgbClr val="5F6364"/>
              </a:solidFill>
            </a:endParaRPr>
          </a:p>
          <a:p>
            <a:r>
              <a:rPr lang="en-US" sz="1600" b="1" dirty="0" smtClean="0">
                <a:solidFill>
                  <a:srgbClr val="5F6364"/>
                </a:solidFill>
              </a:rPr>
              <a:t>Converter</a:t>
            </a:r>
            <a:endParaRPr lang="en-US" sz="1600" b="1" dirty="0">
              <a:solidFill>
                <a:srgbClr val="5F6364"/>
              </a:solidFill>
            </a:endParaRPr>
          </a:p>
          <a:p>
            <a:r>
              <a:rPr lang="en-US" sz="1600" dirty="0">
                <a:solidFill>
                  <a:srgbClr val="5F6364"/>
                </a:solidFill>
              </a:rPr>
              <a:t>&lt;</a:t>
            </a:r>
            <a:r>
              <a:rPr lang="en-US" sz="1600" dirty="0" err="1">
                <a:solidFill>
                  <a:srgbClr val="C92C2C"/>
                </a:solidFill>
              </a:rPr>
              <a:t>TextField</a:t>
            </a:r>
            <a:r>
              <a:rPr lang="en-US" sz="1600" dirty="0">
                <a:solidFill>
                  <a:srgbClr val="C92C2C"/>
                </a:solidFill>
              </a:rPr>
              <a:t> </a:t>
            </a:r>
            <a:r>
              <a:rPr lang="en-US" sz="1600" dirty="0">
                <a:solidFill>
                  <a:srgbClr val="2F9C0A"/>
                </a:solidFill>
              </a:rPr>
              <a:t>text</a:t>
            </a:r>
            <a:r>
              <a:rPr lang="en-US" sz="1600" dirty="0">
                <a:solidFill>
                  <a:srgbClr val="5F6364"/>
                </a:solidFill>
              </a:rPr>
              <a:t>="</a:t>
            </a:r>
            <a:r>
              <a:rPr lang="en-US" sz="1600" dirty="0">
                <a:solidFill>
                  <a:srgbClr val="1990B8"/>
                </a:solidFill>
              </a:rPr>
              <a:t>{{ </a:t>
            </a:r>
            <a:r>
              <a:rPr lang="en-US" sz="1600" dirty="0" err="1">
                <a:solidFill>
                  <a:srgbClr val="1990B8"/>
                </a:solidFill>
              </a:rPr>
              <a:t>testDate</a:t>
            </a:r>
            <a:r>
              <a:rPr lang="en-US" sz="1600" dirty="0">
                <a:solidFill>
                  <a:srgbClr val="1990B8"/>
                </a:solidFill>
              </a:rPr>
              <a:t>, </a:t>
            </a:r>
            <a:r>
              <a:rPr lang="en-US" sz="1600" dirty="0" err="1">
                <a:solidFill>
                  <a:srgbClr val="1990B8"/>
                </a:solidFill>
              </a:rPr>
              <a:t>testDate</a:t>
            </a:r>
            <a:r>
              <a:rPr lang="en-US" sz="1600" dirty="0">
                <a:solidFill>
                  <a:srgbClr val="1990B8"/>
                </a:solidFill>
              </a:rPr>
              <a:t> | </a:t>
            </a:r>
            <a:r>
              <a:rPr lang="en-US" sz="1600" dirty="0" err="1">
                <a:solidFill>
                  <a:srgbClr val="1990B8"/>
                </a:solidFill>
              </a:rPr>
              <a:t>dateConverter</a:t>
            </a:r>
            <a:r>
              <a:rPr lang="en-US" sz="1600" dirty="0">
                <a:solidFill>
                  <a:srgbClr val="1990B8"/>
                </a:solidFill>
              </a:rPr>
              <a:t>(</a:t>
            </a:r>
            <a:r>
              <a:rPr lang="en-US" sz="1600" dirty="0">
                <a:solidFill>
                  <a:srgbClr val="5F6364"/>
                </a:solidFill>
              </a:rPr>
              <a:t>'</a:t>
            </a:r>
            <a:r>
              <a:rPr lang="en-US" sz="1600" dirty="0">
                <a:solidFill>
                  <a:srgbClr val="1990B8"/>
                </a:solidFill>
              </a:rPr>
              <a:t>DD.MM.YYYY</a:t>
            </a:r>
            <a:r>
              <a:rPr lang="en-US" sz="1600" dirty="0">
                <a:solidFill>
                  <a:srgbClr val="5F6364"/>
                </a:solidFill>
              </a:rPr>
              <a:t>'</a:t>
            </a:r>
            <a:r>
              <a:rPr lang="en-US" sz="1600" dirty="0">
                <a:solidFill>
                  <a:srgbClr val="1990B8"/>
                </a:solidFill>
              </a:rPr>
              <a:t>) }}</a:t>
            </a:r>
            <a:r>
              <a:rPr lang="en-US" sz="1600" dirty="0">
                <a:solidFill>
                  <a:srgbClr val="5F6364"/>
                </a:solidFill>
              </a:rPr>
              <a:t>"</a:t>
            </a:r>
            <a:r>
              <a:rPr lang="en-US" sz="1600" dirty="0">
                <a:solidFill>
                  <a:srgbClr val="C92C2C"/>
                </a:solidFill>
              </a:rPr>
              <a:t> </a:t>
            </a:r>
            <a:r>
              <a:rPr lang="en-US" sz="1600" dirty="0">
                <a:solidFill>
                  <a:srgbClr val="5F6364"/>
                </a:solidFill>
              </a:rPr>
              <a:t>/&gt;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004696" y="1629008"/>
            <a:ext cx="8011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Execute expressions during data binding </a:t>
            </a:r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to determine visual state</a:t>
            </a:r>
          </a:p>
        </p:txBody>
      </p:sp>
      <p:sp>
        <p:nvSpPr>
          <p:cNvPr id="7" name="Left Brace 6"/>
          <p:cNvSpPr/>
          <p:nvPr/>
        </p:nvSpPr>
        <p:spPr>
          <a:xfrm rot="5400000">
            <a:off x="4354833" y="2921000"/>
            <a:ext cx="254000" cy="1564640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3D5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99513" y="3237766"/>
            <a:ext cx="1668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latin typeface="Avenir Roman" charset="0"/>
                <a:ea typeface="Avenir Roman" charset="0"/>
                <a:cs typeface="Avenir Roman" charset="0"/>
              </a:rPr>
              <a:t>Source Property</a:t>
            </a:r>
          </a:p>
        </p:txBody>
      </p:sp>
      <p:sp>
        <p:nvSpPr>
          <p:cNvPr id="9" name="Left Brace 8"/>
          <p:cNvSpPr/>
          <p:nvPr/>
        </p:nvSpPr>
        <p:spPr>
          <a:xfrm rot="5400000">
            <a:off x="7372352" y="1711960"/>
            <a:ext cx="254001" cy="3982720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3D5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25902" y="3237766"/>
            <a:ext cx="1942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venir Roman" charset="0"/>
                <a:ea typeface="Avenir Roman" charset="0"/>
                <a:cs typeface="Avenir Roman" charset="0"/>
              </a:rPr>
              <a:t>Binding Expression</a:t>
            </a:r>
          </a:p>
        </p:txBody>
      </p:sp>
    </p:spTree>
    <p:extLst>
      <p:ext uri="{BB962C8B-B14F-4D97-AF65-F5344CB8AC3E}">
        <p14:creationId xmlns:p14="http://schemas.microsoft.com/office/powerpoint/2010/main" val="11339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503724"/>
            <a:ext cx="11338560" cy="548640"/>
          </a:xfrm>
        </p:spPr>
        <p:txBody>
          <a:bodyPr/>
          <a:lstStyle/>
          <a:p>
            <a:r>
              <a:rPr lang="en-US" dirty="0" smtClean="0"/>
              <a:t>Converters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2" y="1536564"/>
            <a:ext cx="7013234" cy="477279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1990B8"/>
                </a:solidFill>
              </a:rPr>
              <a:t>var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dateConverter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A67F5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5F6364"/>
                </a:solidFill>
              </a:rPr>
              <a:t>{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b="1" dirty="0" err="1" smtClean="0">
                <a:solidFill>
                  <a:srgbClr val="000000"/>
                </a:solidFill>
              </a:rPr>
              <a:t>toView</a:t>
            </a:r>
            <a:r>
              <a:rPr lang="en-US" b="1" dirty="0">
                <a:solidFill>
                  <a:srgbClr val="5F6364"/>
                </a:solidFill>
              </a:rPr>
              <a:t>: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1990B8"/>
                </a:solidFill>
              </a:rPr>
              <a:t>function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5F6364"/>
                </a:solidFill>
              </a:rPr>
              <a:t>(</a:t>
            </a:r>
            <a:r>
              <a:rPr lang="en-US" b="1" dirty="0">
                <a:solidFill>
                  <a:srgbClr val="000000"/>
                </a:solidFill>
              </a:rPr>
              <a:t>value</a:t>
            </a:r>
            <a:r>
              <a:rPr lang="en-US" b="1" dirty="0">
                <a:solidFill>
                  <a:srgbClr val="5F6364"/>
                </a:solidFill>
              </a:rPr>
              <a:t>,</a:t>
            </a:r>
            <a:r>
              <a:rPr lang="en-US" b="1" dirty="0">
                <a:solidFill>
                  <a:srgbClr val="000000"/>
                </a:solidFill>
              </a:rPr>
              <a:t> format</a:t>
            </a:r>
            <a:r>
              <a:rPr lang="en-US" b="1" dirty="0">
                <a:solidFill>
                  <a:srgbClr val="5F6364"/>
                </a:solidFill>
              </a:rPr>
              <a:t>)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5F6364"/>
                </a:solidFill>
              </a:rPr>
              <a:t>{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err="1" smtClean="0">
                <a:solidFill>
                  <a:srgbClr val="1990B8"/>
                </a:solidFill>
              </a:rPr>
              <a:t>var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result </a:t>
            </a:r>
            <a:r>
              <a:rPr lang="en-US" dirty="0">
                <a:solidFill>
                  <a:srgbClr val="A67F5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format</a:t>
            </a:r>
            <a:r>
              <a:rPr lang="en-US" dirty="0">
                <a:solidFill>
                  <a:srgbClr val="5F6364"/>
                </a:solidFill>
              </a:rPr>
              <a:t>;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err="1" smtClean="0">
                <a:solidFill>
                  <a:srgbClr val="1990B8"/>
                </a:solidFill>
              </a:rPr>
              <a:t>var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day </a:t>
            </a:r>
            <a:r>
              <a:rPr lang="en-US" dirty="0">
                <a:solidFill>
                  <a:srgbClr val="A67F5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value</a:t>
            </a:r>
            <a:r>
              <a:rPr lang="en-US" dirty="0" err="1">
                <a:solidFill>
                  <a:srgbClr val="5F6364"/>
                </a:solidFill>
              </a:rPr>
              <a:t>.</a:t>
            </a:r>
            <a:r>
              <a:rPr lang="en-US" dirty="0" err="1">
                <a:solidFill>
                  <a:srgbClr val="2F9C0A"/>
                </a:solidFill>
              </a:rPr>
              <a:t>getDate</a:t>
            </a:r>
            <a:r>
              <a:rPr lang="en-US" dirty="0">
                <a:solidFill>
                  <a:srgbClr val="5F6364"/>
                </a:solidFill>
              </a:rPr>
              <a:t>();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...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//Return formatted model value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smtClean="0">
                <a:solidFill>
                  <a:srgbClr val="1990B8"/>
                </a:solidFill>
              </a:rPr>
              <a:t>return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result</a:t>
            </a:r>
            <a:r>
              <a:rPr lang="en-US" dirty="0">
                <a:solidFill>
                  <a:srgbClr val="5F6364"/>
                </a:solidFill>
              </a:rPr>
              <a:t>;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dirty="0" smtClean="0">
                <a:solidFill>
                  <a:srgbClr val="5F6364"/>
                </a:solidFill>
              </a:rPr>
              <a:t>},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b="1" dirty="0" err="1" smtClean="0">
                <a:solidFill>
                  <a:srgbClr val="000000"/>
                </a:solidFill>
              </a:rPr>
              <a:t>toModel</a:t>
            </a:r>
            <a:r>
              <a:rPr lang="en-US" b="1" dirty="0">
                <a:solidFill>
                  <a:srgbClr val="5F6364"/>
                </a:solidFill>
              </a:rPr>
              <a:t>: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1990B8"/>
                </a:solidFill>
              </a:rPr>
              <a:t>function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5F6364"/>
                </a:solidFill>
              </a:rPr>
              <a:t>(</a:t>
            </a:r>
            <a:r>
              <a:rPr lang="en-US" b="1" dirty="0">
                <a:solidFill>
                  <a:srgbClr val="000000"/>
                </a:solidFill>
              </a:rPr>
              <a:t>value</a:t>
            </a:r>
            <a:r>
              <a:rPr lang="en-US" b="1" dirty="0">
                <a:solidFill>
                  <a:srgbClr val="5F6364"/>
                </a:solidFill>
              </a:rPr>
              <a:t>,</a:t>
            </a:r>
            <a:r>
              <a:rPr lang="en-US" b="1" dirty="0">
                <a:solidFill>
                  <a:srgbClr val="000000"/>
                </a:solidFill>
              </a:rPr>
              <a:t> format</a:t>
            </a:r>
            <a:r>
              <a:rPr lang="en-US" b="1" dirty="0">
                <a:solidFill>
                  <a:srgbClr val="5F6364"/>
                </a:solidFill>
              </a:rPr>
              <a:t>)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5F6364"/>
                </a:solidFill>
              </a:rPr>
              <a:t>{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   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//Convert value from UI format to model format</a:t>
            </a:r>
          </a:p>
          <a:p>
            <a:r>
              <a:rPr lang="en-US" dirty="0">
                <a:solidFill>
                  <a:srgbClr val="1990B8"/>
                </a:solidFill>
              </a:rPr>
              <a:t> </a:t>
            </a:r>
            <a:r>
              <a:rPr lang="en-US" dirty="0" smtClean="0">
                <a:solidFill>
                  <a:srgbClr val="1990B8"/>
                </a:solidFill>
              </a:rPr>
              <a:t>     return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result</a:t>
            </a:r>
            <a:r>
              <a:rPr lang="en-US" dirty="0">
                <a:solidFill>
                  <a:srgbClr val="5F6364"/>
                </a:solidFill>
              </a:rPr>
              <a:t>;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dirty="0" smtClean="0">
                <a:solidFill>
                  <a:srgbClr val="5F6364"/>
                </a:solidFill>
              </a:rPr>
              <a:t>}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5F6364"/>
                </a:solidFill>
              </a:rPr>
              <a:t>}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06999" y="1678804"/>
            <a:ext cx="3611563" cy="41449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Encapsulate more complex data binding formatting rules</a:t>
            </a:r>
          </a:p>
          <a:p>
            <a:r>
              <a:rPr lang="en-US" dirty="0" smtClean="0"/>
              <a:t>Can be one-way or two-way</a:t>
            </a:r>
          </a:p>
          <a:p>
            <a:r>
              <a:rPr lang="en-US" dirty="0" smtClean="0"/>
              <a:t>Add to page binding context OR global application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 expressions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90401"/>
              </p:ext>
            </p:extLst>
          </p:nvPr>
        </p:nvGraphicFramePr>
        <p:xfrm>
          <a:off x="1993577" y="1629728"/>
          <a:ext cx="7688902" cy="405875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844451"/>
                <a:gridCol w="3844451"/>
              </a:tblGrid>
              <a:tr h="17684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Feature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Example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  <a:tr h="32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property access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obj1.obj2.prop1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  <a:tr h="32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array access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arrayVar[indexVar]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  <a:tr h="32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logical operators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!var1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  <a:tr h="32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unary operators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+var1, -var2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  <a:tr h="32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binary operators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var1 + var2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  <a:tr h="32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comparison operators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var1 &gt; var2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  <a:tr h="355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logical comparison operators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var1&gt;1 &amp;&amp; var2&gt;1.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  <a:tr h="32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ternary operator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var1 ? var2 : var3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  <a:tr h="32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grouping parenthesis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(a + b) * (c + 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  <a:tr h="417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function calls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myFunc(var1, var2, ..., varN)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  <a:tr h="396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filters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expression \| filter1(param1, ...) | filter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1053" marR="11053" marT="11053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7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79" y="0"/>
            <a:ext cx="407221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1992" y="4080510"/>
            <a:ext cx="7670077" cy="460058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 dirty="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{{ total</a:t>
            </a:r>
            <a:r>
              <a:rPr lang="en-US" sz="240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, total +' items left' </a:t>
            </a:r>
            <a:r>
              <a:rPr lang="en-US" sz="2400" dirty="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}}</a:t>
            </a:r>
            <a:endParaRPr lang="en-US" sz="2400" dirty="0">
              <a:solidFill>
                <a:srgbClr val="3D59F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8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6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Styling with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0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Picture 3" descr="Screen Shot 2015-02-18 at 3.5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59" y="1929363"/>
            <a:ext cx="4114800" cy="321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1217" y="1667753"/>
            <a:ext cx="222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latin typeface="Avenir Roman" charset="0"/>
                <a:ea typeface="Avenir Roman" charset="0"/>
                <a:cs typeface="Avenir Roman" charset="0"/>
              </a:rPr>
              <a:t>Convention: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9485" y="2274029"/>
            <a:ext cx="5504327" cy="2523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D59FE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r>
              <a:rPr lang="en-US" sz="2800" b="1" dirty="0" err="1" smtClean="0">
                <a:latin typeface="Avenir Roman" charset="0"/>
                <a:ea typeface="Avenir Roman" charset="0"/>
                <a:cs typeface="Avenir Roman" charset="0"/>
              </a:rPr>
              <a:t>app.css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&lt;-- Global styles</a:t>
            </a:r>
          </a:p>
          <a:p>
            <a:endParaRPr lang="en-US" sz="2800" dirty="0"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n-US" sz="2800" b="1" dirty="0" smtClean="0">
                <a:latin typeface="Avenir Roman" charset="0"/>
                <a:ea typeface="Avenir Roman" charset="0"/>
                <a:cs typeface="Avenir Roman" charset="0"/>
              </a:rPr>
              <a:t>[</a:t>
            </a:r>
            <a:r>
              <a:rPr lang="en-US" sz="2800" b="1" dirty="0" err="1" smtClean="0">
                <a:latin typeface="Avenir Roman" charset="0"/>
                <a:ea typeface="Avenir Roman" charset="0"/>
                <a:cs typeface="Avenir Roman" charset="0"/>
              </a:rPr>
              <a:t>viewName</a:t>
            </a:r>
            <a:r>
              <a:rPr lang="en-US" sz="2800" b="1" dirty="0" smtClean="0">
                <a:latin typeface="Avenir Roman" charset="0"/>
                <a:ea typeface="Avenir Roman" charset="0"/>
                <a:cs typeface="Avenir Roman" charset="0"/>
              </a:rPr>
              <a:t>].</a:t>
            </a:r>
            <a:r>
              <a:rPr lang="en-US" sz="2800" b="1" dirty="0" err="1" smtClean="0">
                <a:latin typeface="Avenir Roman" charset="0"/>
                <a:ea typeface="Avenir Roman" charset="0"/>
                <a:cs typeface="Avenir Roman" charset="0"/>
              </a:rPr>
              <a:t>css</a:t>
            </a:r>
            <a:r>
              <a:rPr lang="en-US" sz="2800" b="1" dirty="0" smtClean="0"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&lt;-- View styles</a:t>
            </a:r>
          </a:p>
          <a:p>
            <a:endParaRPr lang="en-US" sz="2800" dirty="0"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n-US" sz="2800" b="1" dirty="0" smtClean="0">
                <a:latin typeface="Avenir Roman" charset="0"/>
                <a:ea typeface="Avenir Roman" charset="0"/>
                <a:cs typeface="Avenir Roman" charset="0"/>
              </a:rPr>
              <a:t>[</a:t>
            </a:r>
            <a:r>
              <a:rPr lang="en-US" sz="2800" b="1" dirty="0" err="1" smtClean="0">
                <a:latin typeface="Avenir Roman" charset="0"/>
                <a:ea typeface="Avenir Roman" charset="0"/>
                <a:cs typeface="Avenir Roman" charset="0"/>
              </a:rPr>
              <a:t>viewName</a:t>
            </a:r>
            <a:r>
              <a:rPr lang="en-US" sz="2800" b="1" dirty="0" smtClean="0">
                <a:latin typeface="Avenir Roman" charset="0"/>
                <a:ea typeface="Avenir Roman" charset="0"/>
                <a:cs typeface="Avenir Roman" charset="0"/>
              </a:rPr>
              <a:t>].[platform].</a:t>
            </a:r>
            <a:r>
              <a:rPr lang="en-US" sz="2800" dirty="0" err="1" smtClean="0">
                <a:latin typeface="Avenir Roman" charset="0"/>
                <a:ea typeface="Avenir Roman" charset="0"/>
                <a:cs typeface="Avenir Roman" charset="0"/>
              </a:rPr>
              <a:t>css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Reality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1474033"/>
            <a:ext cx="5348051" cy="2239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005" y="1072684"/>
            <a:ext cx="5710687" cy="12145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86" y="4390165"/>
            <a:ext cx="6803366" cy="19470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141" y="3210687"/>
            <a:ext cx="6540020" cy="14804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38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 numCol="3">
            <a:normAutofit fontScale="62500" lnSpcReduction="20000"/>
          </a:bodyPr>
          <a:lstStyle/>
          <a:p>
            <a:r>
              <a:rPr lang="en-US" dirty="0"/>
              <a:t>color</a:t>
            </a:r>
          </a:p>
          <a:p>
            <a:r>
              <a:rPr lang="en-US" dirty="0"/>
              <a:t>background-color</a:t>
            </a:r>
          </a:p>
          <a:p>
            <a:r>
              <a:rPr lang="en-US" dirty="0"/>
              <a:t>background-image</a:t>
            </a:r>
          </a:p>
          <a:p>
            <a:r>
              <a:rPr lang="en-US" dirty="0"/>
              <a:t>background-repeat</a:t>
            </a:r>
          </a:p>
          <a:p>
            <a:r>
              <a:rPr lang="en-US" dirty="0"/>
              <a:t>background-position</a:t>
            </a:r>
          </a:p>
          <a:p>
            <a:r>
              <a:rPr lang="en-US" dirty="0"/>
              <a:t>background-size</a:t>
            </a:r>
          </a:p>
          <a:p>
            <a:r>
              <a:rPr lang="en-US" dirty="0"/>
              <a:t>border-color</a:t>
            </a:r>
          </a:p>
          <a:p>
            <a:r>
              <a:rPr lang="en-US" dirty="0"/>
              <a:t>border-width</a:t>
            </a:r>
          </a:p>
          <a:p>
            <a:r>
              <a:rPr lang="en-US" dirty="0"/>
              <a:t>border-radius</a:t>
            </a:r>
          </a:p>
          <a:p>
            <a:r>
              <a:rPr lang="en-US" dirty="0"/>
              <a:t>font</a:t>
            </a:r>
          </a:p>
          <a:p>
            <a:r>
              <a:rPr lang="en-US" dirty="0"/>
              <a:t>font-family</a:t>
            </a:r>
          </a:p>
          <a:p>
            <a:r>
              <a:rPr lang="en-US" dirty="0"/>
              <a:t>font-size</a:t>
            </a:r>
          </a:p>
          <a:p>
            <a:r>
              <a:rPr lang="en-US" dirty="0"/>
              <a:t>font-style</a:t>
            </a:r>
          </a:p>
          <a:p>
            <a:r>
              <a:rPr lang="en-US" dirty="0"/>
              <a:t>font-weight</a:t>
            </a:r>
          </a:p>
          <a:p>
            <a:r>
              <a:rPr lang="en-US" dirty="0"/>
              <a:t>text-align</a:t>
            </a:r>
          </a:p>
          <a:p>
            <a:r>
              <a:rPr lang="en-US" dirty="0"/>
              <a:t>text-decoration</a:t>
            </a:r>
          </a:p>
          <a:p>
            <a:r>
              <a:rPr lang="en-US" dirty="0"/>
              <a:t>text-transform</a:t>
            </a:r>
          </a:p>
          <a:p>
            <a:r>
              <a:rPr lang="en-US" dirty="0"/>
              <a:t>vertical-align</a:t>
            </a:r>
          </a:p>
          <a:p>
            <a:r>
              <a:rPr lang="en-US" dirty="0"/>
              <a:t>horizontal-align</a:t>
            </a:r>
          </a:p>
          <a:p>
            <a:r>
              <a:rPr lang="en-US" dirty="0"/>
              <a:t>margin</a:t>
            </a:r>
          </a:p>
          <a:p>
            <a:r>
              <a:rPr lang="en-US" dirty="0"/>
              <a:t>margin-top</a:t>
            </a:r>
          </a:p>
          <a:p>
            <a:r>
              <a:rPr lang="en-US" dirty="0"/>
              <a:t>margin-right</a:t>
            </a:r>
          </a:p>
          <a:p>
            <a:r>
              <a:rPr lang="en-US" dirty="0"/>
              <a:t>margin-bottom</a:t>
            </a:r>
          </a:p>
          <a:p>
            <a:r>
              <a:rPr lang="en-US" dirty="0"/>
              <a:t>margin-left</a:t>
            </a:r>
          </a:p>
          <a:p>
            <a:r>
              <a:rPr lang="en-US" dirty="0"/>
              <a:t>width</a:t>
            </a:r>
          </a:p>
          <a:p>
            <a:r>
              <a:rPr lang="en-US" dirty="0"/>
              <a:t>height</a:t>
            </a:r>
          </a:p>
          <a:p>
            <a:r>
              <a:rPr lang="en-US" dirty="0"/>
              <a:t>min-width</a:t>
            </a:r>
          </a:p>
          <a:p>
            <a:r>
              <a:rPr lang="en-US" dirty="0"/>
              <a:t>min-height</a:t>
            </a:r>
          </a:p>
          <a:p>
            <a:r>
              <a:rPr lang="en-US" dirty="0"/>
              <a:t>padding</a:t>
            </a:r>
          </a:p>
          <a:p>
            <a:r>
              <a:rPr lang="en-US" dirty="0"/>
              <a:t>padding-top</a:t>
            </a:r>
          </a:p>
          <a:p>
            <a:r>
              <a:rPr lang="en-US" dirty="0"/>
              <a:t>padding-right</a:t>
            </a:r>
          </a:p>
          <a:p>
            <a:r>
              <a:rPr lang="en-US" dirty="0"/>
              <a:t>padding-bottom</a:t>
            </a:r>
          </a:p>
          <a:p>
            <a:r>
              <a:rPr lang="en-US" dirty="0"/>
              <a:t>padding-left</a:t>
            </a:r>
          </a:p>
          <a:p>
            <a:r>
              <a:rPr lang="en-US" dirty="0"/>
              <a:t>visibility</a:t>
            </a:r>
          </a:p>
          <a:p>
            <a:r>
              <a:rPr lang="en-US" dirty="0"/>
              <a:t>opacity</a:t>
            </a:r>
          </a:p>
        </p:txBody>
      </p:sp>
    </p:spTree>
    <p:extLst>
      <p:ext uri="{BB962C8B-B14F-4D97-AF65-F5344CB8AC3E}">
        <p14:creationId xmlns:p14="http://schemas.microsoft.com/office/powerpoint/2010/main" val="7631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Selectors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2" y="1703182"/>
            <a:ext cx="11180107" cy="4905599"/>
          </a:xfrm>
        </p:spPr>
        <p:txBody>
          <a:bodyPr numCol="1">
            <a:normAutofit/>
          </a:bodyPr>
          <a:lstStyle/>
          <a:p>
            <a:r>
              <a:rPr lang="en-US" b="1" dirty="0" smtClean="0"/>
              <a:t>Type</a:t>
            </a:r>
          </a:p>
          <a:p>
            <a:pPr lvl="1"/>
            <a:r>
              <a:rPr lang="en-US" dirty="0" smtClean="0"/>
              <a:t>button { color: red; }</a:t>
            </a:r>
          </a:p>
          <a:p>
            <a:r>
              <a:rPr lang="en-US" b="1" dirty="0" smtClean="0"/>
              <a:t>Class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mybutton</a:t>
            </a:r>
            <a:r>
              <a:rPr lang="en-US" dirty="0" smtClean="0"/>
              <a:t> { color: green; }</a:t>
            </a:r>
          </a:p>
          <a:p>
            <a:r>
              <a:rPr lang="en-US" b="1" dirty="0" smtClean="0"/>
              <a:t>ID</a:t>
            </a:r>
          </a:p>
          <a:p>
            <a:pPr lvl="1"/>
            <a:r>
              <a:rPr lang="en-US" dirty="0" smtClean="0"/>
              <a:t>#</a:t>
            </a:r>
            <a:r>
              <a:rPr lang="en-US" dirty="0" err="1" smtClean="0"/>
              <a:t>myButton</a:t>
            </a:r>
            <a:r>
              <a:rPr lang="en-US" dirty="0" smtClean="0"/>
              <a:t> { color: #FFF;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7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18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Fonts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b="1" dirty="0" smtClean="0"/>
              <a:t>TTF</a:t>
            </a:r>
            <a:r>
              <a:rPr lang="en-US" dirty="0" smtClean="0"/>
              <a:t> or </a:t>
            </a:r>
            <a:r>
              <a:rPr lang="en-US" b="1" dirty="0" smtClean="0"/>
              <a:t>OTF</a:t>
            </a:r>
            <a:r>
              <a:rPr lang="en-US" dirty="0" smtClean="0"/>
              <a:t> fonts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Put fonts in: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app &gt; fonts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 in CSS</a:t>
            </a:r>
          </a:p>
          <a:p>
            <a:pPr marL="742950" indent="-742950">
              <a:buFont typeface="+mj-lt"/>
              <a:buAutoNum type="arabicPeriod"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91946" y="3944471"/>
            <a:ext cx="6472518" cy="209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D59FE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r>
              <a:rPr lang="en-US" sz="2800" dirty="0">
                <a:latin typeface="Avenir Roman" charset="0"/>
                <a:ea typeface="Avenir Roman" charset="0"/>
                <a:cs typeface="Avenir Roman" charset="0"/>
              </a:rPr>
              <a:t>.icon {    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  font-size</a:t>
            </a:r>
            <a:r>
              <a:rPr lang="en-US" sz="2800" dirty="0">
                <a:latin typeface="Avenir Roman" charset="0"/>
                <a:ea typeface="Avenir Roman" charset="0"/>
                <a:cs typeface="Avenir Roman" charset="0"/>
              </a:rPr>
              <a:t>: 30;    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  font-family</a:t>
            </a:r>
            <a:r>
              <a:rPr lang="en-US" sz="2800" dirty="0">
                <a:latin typeface="Avenir Roman" charset="0"/>
                <a:ea typeface="Avenir Roman" charset="0"/>
                <a:cs typeface="Avenir Roman" charset="0"/>
              </a:rPr>
              <a:t>: '</a:t>
            </a:r>
            <a:r>
              <a:rPr lang="en-US" sz="2800" dirty="0" err="1">
                <a:latin typeface="Avenir Roman" charset="0"/>
                <a:ea typeface="Avenir Roman" charset="0"/>
                <a:cs typeface="Avenir Roman" charset="0"/>
              </a:rPr>
              <a:t>FontAwesome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';</a:t>
            </a:r>
          </a:p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966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7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Sass &amp; LESS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Use Sass or LESS syntax</a:t>
            </a:r>
            <a:endParaRPr lang="en-US" dirty="0"/>
          </a:p>
          <a:p>
            <a:r>
              <a:rPr lang="en-US" dirty="0" smtClean="0"/>
              <a:t>Auto-compiled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52282" y="3797392"/>
            <a:ext cx="8624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3600" b="1" dirty="0" err="1" smtClean="0">
                <a:latin typeface="Consolas" charset="0"/>
                <a:ea typeface="Consolas" charset="0"/>
                <a:cs typeface="Consolas" charset="0"/>
              </a:rPr>
              <a:t>tns</a:t>
            </a:r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 install sass</a:t>
            </a:r>
          </a:p>
          <a:p>
            <a:pPr algn="ctr"/>
            <a:r>
              <a:rPr lang="en-US" sz="3600" dirty="0" smtClean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  <a:p>
            <a:pPr algn="ctr"/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3600" b="1" dirty="0" err="1" smtClean="0">
                <a:latin typeface="Consolas" charset="0"/>
                <a:ea typeface="Consolas" charset="0"/>
                <a:cs typeface="Consolas" charset="0"/>
              </a:rPr>
              <a:t>tns</a:t>
            </a:r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 install less</a:t>
            </a:r>
          </a:p>
        </p:txBody>
      </p:sp>
    </p:spTree>
    <p:extLst>
      <p:ext uri="{BB962C8B-B14F-4D97-AF65-F5344CB8AC3E}">
        <p14:creationId xmlns:p14="http://schemas.microsoft.com/office/powerpoint/2010/main" val="23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Pre-lunch Wrap-up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454" y="1457504"/>
            <a:ext cx="6106319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Bottom 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Access all native APIs with JavaScript</a:t>
            </a:r>
          </a:p>
          <a:p>
            <a:r>
              <a:rPr lang="en-US" dirty="0" smtClean="0"/>
              <a:t>0-day support for new APIs</a:t>
            </a:r>
          </a:p>
          <a:p>
            <a:r>
              <a:rPr lang="en-US" dirty="0" smtClean="0"/>
              <a:t>Use modules to increase cross-platform “write once”</a:t>
            </a:r>
          </a:p>
          <a:p>
            <a:r>
              <a:rPr lang="en-US" dirty="0" smtClean="0"/>
              <a:t>Use CSS to style native UI</a:t>
            </a:r>
          </a:p>
          <a:p>
            <a:r>
              <a:rPr lang="en-US" dirty="0" smtClean="0"/>
              <a:t>Use XML markup to define views</a:t>
            </a:r>
          </a:p>
          <a:p>
            <a:r>
              <a:rPr lang="en-US" dirty="0" smtClean="0"/>
              <a:t>Use CLI (+ IDE integrations) or Telerik Platform to build and debug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364" y="2243364"/>
            <a:ext cx="2371272" cy="23712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0445" y="3167390"/>
            <a:ext cx="2226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Lunch Break</a:t>
            </a:r>
            <a:endParaRPr lang="en-US" sz="28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84727" y="3167390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Resume @ 1PM</a:t>
            </a:r>
            <a:endParaRPr lang="en-US" sz="28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1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6380</TotalTime>
  <Words>3266</Words>
  <Application>Microsoft Macintosh PowerPoint</Application>
  <PresentationFormat>Widescreen</PresentationFormat>
  <Paragraphs>882</Paragraphs>
  <Slides>160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77" baseType="lpstr">
      <vt:lpstr>Andale Mono</vt:lpstr>
      <vt:lpstr>Apple Chancery</vt:lpstr>
      <vt:lpstr>Arial</vt:lpstr>
      <vt:lpstr>Avenir Black</vt:lpstr>
      <vt:lpstr>Avenir Book</vt:lpstr>
      <vt:lpstr>Avenir Heavy</vt:lpstr>
      <vt:lpstr>Avenir Light</vt:lpstr>
      <vt:lpstr>Avenir Roman</vt:lpstr>
      <vt:lpstr>Calibri</vt:lpstr>
      <vt:lpstr>Consolas</vt:lpstr>
      <vt:lpstr>Courier New</vt:lpstr>
      <vt:lpstr>Lato</vt:lpstr>
      <vt:lpstr>Menlo-Regular</vt:lpstr>
      <vt:lpstr>Open Sans</vt:lpstr>
      <vt:lpstr>Roboto</vt:lpstr>
      <vt:lpstr>Roboto Light</vt:lpstr>
      <vt:lpstr>NativeScript</vt:lpstr>
      <vt:lpstr>NativeScript</vt:lpstr>
      <vt:lpstr>PowerPoint Presentation</vt:lpstr>
      <vt:lpstr>Workshop Agenda</vt:lpstr>
      <vt:lpstr>Intro to NativeScript</vt:lpstr>
      <vt:lpstr>PowerPoint Presentation</vt:lpstr>
      <vt:lpstr>PowerPoint Presentation</vt:lpstr>
      <vt:lpstr>PowerPoint Presentation</vt:lpstr>
      <vt:lpstr>Hybrid Promise</vt:lpstr>
      <vt:lpstr>Hybrid Reality</vt:lpstr>
      <vt:lpstr>Hybrid Reality</vt:lpstr>
      <vt:lpstr>Hybrid Reality</vt:lpstr>
      <vt:lpstr>Hybrid Promise</vt:lpstr>
      <vt:lpstr>Hybrid Reality</vt:lpstr>
      <vt:lpstr>Hybrid Reality</vt:lpstr>
      <vt:lpstr>Hybrid Reality</vt:lpstr>
      <vt:lpstr>“Native Hybrid”</vt:lpstr>
      <vt:lpstr>What is NativeScript?</vt:lpstr>
      <vt:lpstr>With NativeScript…</vt:lpstr>
      <vt:lpstr>PowerPoint Presentation</vt:lpstr>
      <vt:lpstr>PowerPoint Presentation</vt:lpstr>
      <vt:lpstr>Cross-Platform Landscape</vt:lpstr>
      <vt:lpstr>PowerPoint Presentation</vt:lpstr>
      <vt:lpstr>PowerPoint Presentation</vt:lpstr>
      <vt:lpstr>PowerPoint Presentation</vt:lpstr>
      <vt:lpstr>PowerPoint Presentation</vt:lpstr>
      <vt:lpstr>How does NativeScript work?</vt:lpstr>
      <vt:lpstr>PowerPoint Presentation</vt:lpstr>
      <vt:lpstr>PowerPoint Presentation</vt:lpstr>
      <vt:lpstr>NativeScript Android example</vt:lpstr>
      <vt:lpstr>NativeScript iOS example</vt:lpstr>
      <vt:lpstr>PowerPoint Presentation</vt:lpstr>
      <vt:lpstr>PowerPoint Presentation</vt:lpstr>
      <vt:lpstr>PowerPoint Presentation</vt:lpstr>
      <vt:lpstr>NativeScript Module Layer (NML)</vt:lpstr>
      <vt:lpstr>Example: NativeScript file module</vt:lpstr>
      <vt:lpstr>PowerPoint Presentation</vt:lpstr>
      <vt:lpstr>BUT HOW DO I TURN THIS INTO AN APP?</vt:lpstr>
      <vt:lpstr>Putting it all together</vt:lpstr>
      <vt:lpstr>PowerPoint Presentation</vt:lpstr>
      <vt:lpstr>“Hello World”</vt:lpstr>
      <vt:lpstr>Two ways to use NativeScript</vt:lpstr>
      <vt:lpstr>Command Line Interface (CLI)</vt:lpstr>
      <vt:lpstr>Telerik Platform</vt:lpstr>
      <vt:lpstr>Telerik Platform</vt:lpstr>
      <vt:lpstr>NativeScript CLI requirements</vt:lpstr>
      <vt:lpstr>Starting a new project</vt:lpstr>
      <vt:lpstr>PowerPoint Presentation</vt:lpstr>
      <vt:lpstr>Running on iOS</vt:lpstr>
      <vt:lpstr>Running on Android</vt:lpstr>
      <vt:lpstr>A better Android emulator</vt:lpstr>
      <vt:lpstr>PowerPoint Presentation</vt:lpstr>
      <vt:lpstr>app.js</vt:lpstr>
      <vt:lpstr>Defining Views</vt:lpstr>
      <vt:lpstr>Pages</vt:lpstr>
      <vt:lpstr>PowerPoint Presentation</vt:lpstr>
      <vt:lpstr>Layouts</vt:lpstr>
      <vt:lpstr>PowerPoint Presentation</vt:lpstr>
      <vt:lpstr>UI Widgets</vt:lpstr>
      <vt:lpstr>Native UI widgets</vt:lpstr>
      <vt:lpstr>PowerPoint Presentation</vt:lpstr>
      <vt:lpstr>PowerPoint Presentation</vt:lpstr>
      <vt:lpstr>PowerPoint Presentation</vt:lpstr>
      <vt:lpstr>NativeScript LiveSync</vt:lpstr>
      <vt:lpstr>Handling Events</vt:lpstr>
      <vt:lpstr>Handling Events</vt:lpstr>
      <vt:lpstr>PowerPoint Presentation</vt:lpstr>
      <vt:lpstr>Telerik UI for NativeScript</vt:lpstr>
      <vt:lpstr>Telerik UI for NativeScript</vt:lpstr>
      <vt:lpstr>Custom XML Components</vt:lpstr>
      <vt:lpstr>PowerPoint Presentation</vt:lpstr>
      <vt:lpstr>PowerPoint Presentation</vt:lpstr>
      <vt:lpstr>Targeting Views</vt:lpstr>
      <vt:lpstr>TIP</vt:lpstr>
      <vt:lpstr>PowerPoint Presentation</vt:lpstr>
      <vt:lpstr>Basic Data Binding</vt:lpstr>
      <vt:lpstr>Data binding</vt:lpstr>
      <vt:lpstr>PowerPoint Presentation</vt:lpstr>
      <vt:lpstr>PowerPoint Presentation</vt:lpstr>
      <vt:lpstr>Data binding improved</vt:lpstr>
      <vt:lpstr>Data binding lists</vt:lpstr>
      <vt:lpstr>PowerPoint Presentation</vt:lpstr>
      <vt:lpstr>PowerPoint Presentation</vt:lpstr>
      <vt:lpstr>Data binding expressions</vt:lpstr>
      <vt:lpstr>Converters</vt:lpstr>
      <vt:lpstr>Data binding expressions</vt:lpstr>
      <vt:lpstr>PowerPoint Presentation</vt:lpstr>
      <vt:lpstr>PowerPoint Presentation</vt:lpstr>
      <vt:lpstr>Basic Styling with CSS</vt:lpstr>
      <vt:lpstr>CSS</vt:lpstr>
      <vt:lpstr>Supported Properties</vt:lpstr>
      <vt:lpstr>Supported Selectors</vt:lpstr>
      <vt:lpstr>PowerPoint Presentation</vt:lpstr>
      <vt:lpstr>Custom Fonts</vt:lpstr>
      <vt:lpstr>PowerPoint Presentation</vt:lpstr>
      <vt:lpstr>Sass &amp; LESS</vt:lpstr>
      <vt:lpstr>Pre-lunch Wrap-up</vt:lpstr>
      <vt:lpstr>PowerPoint Presentation</vt:lpstr>
      <vt:lpstr>Bottom line</vt:lpstr>
      <vt:lpstr>PowerPoint Presentation</vt:lpstr>
      <vt:lpstr>Workshop Agenda</vt:lpstr>
      <vt:lpstr>PowerPoint Presentation</vt:lpstr>
      <vt:lpstr>Adoption trends</vt:lpstr>
      <vt:lpstr>Adoption Goals (2016)</vt:lpstr>
      <vt:lpstr>PowerPoint Presentation</vt:lpstr>
      <vt:lpstr>PowerPoint Presentation</vt:lpstr>
      <vt:lpstr>npm &amp; GitHub</vt:lpstr>
      <vt:lpstr>Developer Comments</vt:lpstr>
      <vt:lpstr>PowerPoint Presentation</vt:lpstr>
      <vt:lpstr>Integrations &amp; Ecosystem</vt:lpstr>
      <vt:lpstr>Plugin Ecosystem</vt:lpstr>
      <vt:lpstr>Plugin Ecosystem</vt:lpstr>
      <vt:lpstr>PowerPoint Presentation</vt:lpstr>
      <vt:lpstr>Angular &amp; TypeScript</vt:lpstr>
      <vt:lpstr>PowerPoint Presentation</vt:lpstr>
      <vt:lpstr>PowerPoint Presentation</vt:lpstr>
      <vt:lpstr>ngConf</vt:lpstr>
      <vt:lpstr>PowerPoint Presentation</vt:lpstr>
      <vt:lpstr>PowerPoint Presentation</vt:lpstr>
      <vt:lpstr>TypeScript, App Patterns and Angular</vt:lpstr>
      <vt:lpstr>Choice in Architecture</vt:lpstr>
      <vt:lpstr>PowerPoint Presentation</vt:lpstr>
      <vt:lpstr>PowerPoint Presentation</vt:lpstr>
      <vt:lpstr>Adding TypeScript</vt:lpstr>
      <vt:lpstr>PowerPoint Presentation</vt:lpstr>
      <vt:lpstr>Debugging</vt:lpstr>
      <vt:lpstr>PowerPoint Presentation</vt:lpstr>
      <vt:lpstr>No DOM Quiz</vt:lpstr>
      <vt:lpstr>Debugging Strategies</vt:lpstr>
      <vt:lpstr>Debug By Alert</vt:lpstr>
      <vt:lpstr>PowerPoint Presentation</vt:lpstr>
      <vt:lpstr>PowerPoint Presentation</vt:lpstr>
      <vt:lpstr>Common App Patterns</vt:lpstr>
      <vt:lpstr>PowerPoint Presentation</vt:lpstr>
      <vt:lpstr>Angular 2</vt:lpstr>
      <vt:lpstr>Data binding with Angular</vt:lpstr>
      <vt:lpstr>Extra Angular Goodies</vt:lpstr>
      <vt:lpstr>Angular Roadmap</vt:lpstr>
      <vt:lpstr>Navigating Views</vt:lpstr>
      <vt:lpstr>Basics</vt:lpstr>
      <vt:lpstr>Navigating with "topmost"</vt:lpstr>
      <vt:lpstr>PowerPoint Presentation</vt:lpstr>
      <vt:lpstr>View transitions</vt:lpstr>
      <vt:lpstr>Using Telerik Platform</vt:lpstr>
      <vt:lpstr>PowerPoint Presentation</vt:lpstr>
      <vt:lpstr>Why?</vt:lpstr>
      <vt:lpstr>AppBuilder</vt:lpstr>
      <vt:lpstr>Screen Builder</vt:lpstr>
      <vt:lpstr>Companion App</vt:lpstr>
      <vt:lpstr>PowerPoint Presentation</vt:lpstr>
      <vt:lpstr>Animations</vt:lpstr>
      <vt:lpstr>PowerPoint Presentation</vt:lpstr>
      <vt:lpstr>PowerPoint Presentation</vt:lpstr>
      <vt:lpstr>Animation basics</vt:lpstr>
      <vt:lpstr>Simple animation</vt:lpstr>
      <vt:lpstr>PowerPoint Presentation</vt:lpstr>
      <vt:lpstr>Roadmap 2016</vt:lpstr>
      <vt:lpstr>Roadmap Milestones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Microsoft Office User</cp:lastModifiedBy>
  <cp:revision>89</cp:revision>
  <dcterms:created xsi:type="dcterms:W3CDTF">2016-04-07T02:45:18Z</dcterms:created>
  <dcterms:modified xsi:type="dcterms:W3CDTF">2016-04-17T21:14:08Z</dcterms:modified>
</cp:coreProperties>
</file>